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68" r:id="rId15"/>
    <p:sldId id="279" r:id="rId16"/>
    <p:sldId id="277" r:id="rId17"/>
    <p:sldId id="270" r:id="rId18"/>
    <p:sldId id="276" r:id="rId19"/>
    <p:sldId id="271" r:id="rId20"/>
    <p:sldId id="272" r:id="rId21"/>
    <p:sldId id="273" r:id="rId22"/>
    <p:sldId id="274" r:id="rId23"/>
    <p:sldId id="275" r:id="rId24"/>
    <p:sldId id="278" r:id="rId2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CD21D3-D896-4DF0-BBC5-F81E95F3E99C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1B4516-31E3-4930-AE59-CE62595DD2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9592" y="1600201"/>
            <a:ext cx="7787208" cy="5326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A771F7-197A-4076-9DBA-40A1603BA85A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2BAAD-85F4-47B8-9B92-05CBAEF7CA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4637B0-14B4-45D3-A4B5-64867093570B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300479-ACDD-4C9C-9386-AA94DC51879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1"/>
            <a:ext cx="7787208" cy="53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F59C51-3AA3-40E2-BF7F-CE5C9B34DCDD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77E488-4829-471C-B341-CB9BBBB06C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8F38F4-423C-43CE-A3A0-61577E5055C9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863ABB-A867-488D-BC92-7051463734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A823B-1ADB-4752-950D-10CD4CE23903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0B13D6-62D2-44E4-97A5-98AB24A996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AD80C8-32B2-4E25-B62A-F73A743A7D9D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BDAE7E-E25B-4933-9C88-56D11A828D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3328BF-8503-4231-8933-B5FE63541913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0B88BD-E92D-4183-A2A3-1E775B8E29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7D74DD-520E-40EB-8A88-440D0022CECF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4049BB-5636-4048-A81F-FACAE84209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1E6F0B-DF35-4C7D-B1E5-E90D14ADA267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39804-51A6-4B79-8000-4458447771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A0D6B3-96CD-4E54-82D2-F9DB6A741930}" type="datetimeFigureOut">
              <a:rPr lang="hr-HR"/>
              <a:pPr>
                <a:defRPr/>
              </a:pPr>
              <a:t>1.2.2011.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50482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7F613F-F9E3-434B-A932-67D8B94BFDA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rgbClr val="7F7F7F"/>
          </a:solidFill>
          <a:latin typeface="Georg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7F7F7F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rgbClr val="7F7F7F"/>
          </a:solidFill>
          <a:latin typeface="Georg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Georg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Georg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Georg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F7F7F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aslov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244" y="1857915"/>
            <a:ext cx="5874068" cy="40338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35696" y="764704"/>
            <a:ext cx="53285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Hrvatska</a:t>
            </a:r>
            <a:endParaRPr lang="hr-HR" sz="46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83768" y="1556792"/>
            <a:ext cx="40324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27784" y="161950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ZEMLJA MASLINOVOG ULJA!</a:t>
            </a:r>
            <a:endParaRPr lang="hr-HR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597693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latin typeface="Georgia" pitchFamily="18" charset="0"/>
              </a:rPr>
              <a:t>p</a:t>
            </a:r>
            <a:r>
              <a:rPr lang="hr-HR" sz="1400" b="1" dirty="0" smtClean="0">
                <a:latin typeface="Georgia" pitchFamily="18" charset="0"/>
              </a:rPr>
              <a:t>ortal www.maslinovoulje.hr </a:t>
            </a:r>
            <a:r>
              <a:rPr lang="hr-HR" sz="1400" dirty="0" smtClean="0">
                <a:latin typeface="Georgia" pitchFamily="18" charset="0"/>
              </a:rPr>
              <a:t>– u izradi je portal koji će omogućiti da na jednom mjestu doznate sve što vas zanima na temu maslinovog ulja, njegove primjene, te maslinarstva i </a:t>
            </a:r>
            <a:r>
              <a:rPr lang="hr-HR" sz="1400" dirty="0" err="1" smtClean="0">
                <a:latin typeface="Georgia" pitchFamily="18" charset="0"/>
              </a:rPr>
              <a:t>uljarstva</a:t>
            </a:r>
            <a:r>
              <a:rPr lang="hr-HR" sz="1400" dirty="0" smtClean="0">
                <a:latin typeface="Georgia" pitchFamily="18" charset="0"/>
              </a:rPr>
              <a:t> općenito; riječ je o portalu za stručnjake i za građanstvo, portal će biti aktivan 1. travnja 2011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hr-HR" sz="1400" b="1" dirty="0" smtClean="0">
                <a:latin typeface="Georgia" pitchFamily="18" charset="0"/>
              </a:rPr>
              <a:t>www.hzmu.hr - </a:t>
            </a:r>
            <a:r>
              <a:rPr lang="hr-HR" sz="1400" dirty="0" smtClean="0">
                <a:latin typeface="Georgia" pitchFamily="18" charset="0"/>
              </a:rPr>
              <a:t>kao podrška projektu razvija se </a:t>
            </a:r>
            <a:r>
              <a:rPr lang="hr-HR" sz="1400" dirty="0" err="1" smtClean="0">
                <a:latin typeface="Georgia" pitchFamily="18" charset="0"/>
              </a:rPr>
              <a:t>microsite</a:t>
            </a:r>
            <a:r>
              <a:rPr lang="hr-HR" sz="1400" dirty="0" smtClean="0">
                <a:latin typeface="Georgia" pitchFamily="18" charset="0"/>
              </a:rPr>
              <a:t> na kojem će se u svakom trenutku moći pratiti aktualna zbivanja vezana uz projekt kao i program događanja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hr-HR" sz="1400" b="1" dirty="0">
                <a:latin typeface="Georgia" pitchFamily="18" charset="0"/>
              </a:rPr>
              <a:t>p</a:t>
            </a:r>
            <a:r>
              <a:rPr lang="hr-HR" sz="1400" b="1" dirty="0" smtClean="0">
                <a:latin typeface="Georgia" pitchFamily="18" charset="0"/>
              </a:rPr>
              <a:t>romotivne aktivnosti </a:t>
            </a:r>
            <a:r>
              <a:rPr lang="hr-HR" sz="1400" dirty="0" smtClean="0">
                <a:latin typeface="Georgia" pitchFamily="18" charset="0"/>
              </a:rPr>
              <a:t>– promocija cjelokupnog projekta započet će konferencijom za novinare krajem ožujka nakon čega će slijediti nacionalna kampanja kroz TV, radio, Internet, vanjsko oglašavanje i socijalne mreže </a:t>
            </a:r>
            <a:endParaRPr lang="hr-HR" sz="1400" dirty="0">
              <a:latin typeface="Georgia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900113" y="1341438"/>
            <a:ext cx="7786687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Aktivnosti za podršku projekta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981075"/>
            <a:ext cx="7786687" cy="53181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Tjedan maslinovog ulja – </a:t>
            </a:r>
            <a:r>
              <a:rPr lang="hr-HR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2008. </a:t>
            </a: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i </a:t>
            </a:r>
            <a:r>
              <a:rPr lang="hr-HR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2010.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Picture 8" descr="slika_co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1717675"/>
            <a:ext cx="8523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1585913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2400"/>
              </a:lnSpc>
              <a:spcBef>
                <a:spcPct val="20000"/>
              </a:spcBef>
            </a:pPr>
            <a:r>
              <a:rPr lang="hr-HR" sz="2800">
                <a:solidFill>
                  <a:srgbClr val="7F7F7F"/>
                </a:solidFill>
                <a:latin typeface="Georgia" pitchFamily="18" charset="0"/>
              </a:rPr>
              <a:t>Tjedan maslinovog ulja – 2011</a:t>
            </a:r>
            <a:r>
              <a:rPr lang="hr-HR" sz="2800">
                <a:solidFill>
                  <a:srgbClr val="7F7F7F"/>
                </a:solidFill>
              </a:rPr>
              <a:t>.</a:t>
            </a:r>
            <a:endParaRPr lang="en-US" sz="2800">
              <a:solidFill>
                <a:srgbClr val="7F7F7F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41767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Ove godine Tjedan maslinovog ulja se </a:t>
            </a:r>
            <a:r>
              <a:rPr lang="hr-HR" sz="1400" dirty="0">
                <a:latin typeface="Georgia" pitchFamily="18" charset="0"/>
              </a:rPr>
              <a:t>seli</a:t>
            </a:r>
            <a:r>
              <a:rPr lang="vi-VN" sz="1400" dirty="0">
                <a:latin typeface="Georgia" pitchFamily="18" charset="0"/>
              </a:rPr>
              <a:t> na Trg Republike (Prokurative). </a:t>
            </a:r>
            <a:endParaRPr lang="hr-HR" sz="1400" dirty="0">
              <a:latin typeface="Georgia" pitchFamily="18" charset="0"/>
            </a:endParaRPr>
          </a:p>
          <a:p>
            <a:endParaRPr lang="hr-HR" sz="1400" dirty="0">
              <a:latin typeface="Georgia" pitchFamily="18" charset="0"/>
            </a:endParaRPr>
          </a:p>
          <a:p>
            <a:r>
              <a:rPr lang="hr-HR" sz="1400" dirty="0">
                <a:latin typeface="Georgia" pitchFamily="18" charset="0"/>
              </a:rPr>
              <a:t>Uz uobičajene edukativne, promotivne i zabavne </a:t>
            </a:r>
            <a:r>
              <a:rPr lang="hr-HR" sz="1400" dirty="0" smtClean="0">
                <a:latin typeface="Georgia" pitchFamily="18" charset="0"/>
              </a:rPr>
              <a:t>sadržaje, </a:t>
            </a:r>
            <a:r>
              <a:rPr lang="vi-VN" sz="1400" dirty="0">
                <a:latin typeface="Georgia" pitchFamily="18" charset="0"/>
              </a:rPr>
              <a:t>ove godine će se najbolja hrvatska maslinova ulja samostalno prezentirati unutar </a:t>
            </a:r>
            <a:r>
              <a:rPr lang="hr-HR" sz="1400" dirty="0">
                <a:latin typeface="Georgia" pitchFamily="18" charset="0"/>
              </a:rPr>
              <a:t> kreiranog </a:t>
            </a:r>
            <a:r>
              <a:rPr lang="vi-VN" sz="1400" dirty="0">
                <a:latin typeface="Georgia" pitchFamily="18" charset="0"/>
              </a:rPr>
              <a:t>“maslinika”</a:t>
            </a:r>
            <a:r>
              <a:rPr lang="hr-HR" sz="1400" dirty="0"/>
              <a:t>,</a:t>
            </a:r>
            <a:r>
              <a:rPr lang="vi-VN" sz="1400" dirty="0">
                <a:latin typeface="Georgia" pitchFamily="18" charset="0"/>
              </a:rPr>
              <a:t> što će predstavljati poseban doživljaj za posjetitelje.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hr-HR" sz="1400" dirty="0">
                <a:latin typeface="Georgia" pitchFamily="18" charset="0"/>
              </a:rPr>
              <a:t> </a:t>
            </a:r>
          </a:p>
        </p:txBody>
      </p:sp>
      <p:pic>
        <p:nvPicPr>
          <p:cNvPr id="9" name="Picture 8" descr="lux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564904"/>
            <a:ext cx="2448272" cy="3474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765175"/>
            <a:ext cx="7786687" cy="53181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Program događanja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0013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971600" y="1412776"/>
            <a:ext cx="7416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>
                <a:latin typeface="Georgia" pitchFamily="18" charset="0"/>
              </a:rPr>
              <a:t>Program se sastoji od edukativnog, promotivnog i zabavnog dijela:</a:t>
            </a:r>
            <a:br>
              <a:rPr lang="hr-HR" sz="1400" dirty="0">
                <a:latin typeface="Georgia" pitchFamily="18" charset="0"/>
              </a:rPr>
            </a:br>
            <a:endParaRPr lang="hr-HR" sz="11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100" dirty="0">
                <a:latin typeface="Georgia" pitchFamily="18" charset="0"/>
              </a:rPr>
              <a:t> </a:t>
            </a:r>
            <a:r>
              <a:rPr lang="hr-HR" sz="1000" dirty="0">
                <a:latin typeface="Georgia" pitchFamily="18" charset="0"/>
              </a:rPr>
              <a:t>degustacije najboljih hrvatskih maslinovih </a:t>
            </a:r>
            <a:r>
              <a:rPr lang="hr-HR" sz="1000" dirty="0" smtClean="0">
                <a:latin typeface="Georgia" pitchFamily="18" charset="0"/>
              </a:rPr>
              <a:t>ulja, </a:t>
            </a:r>
            <a:r>
              <a:rPr lang="hr-HR" sz="1000" dirty="0">
                <a:latin typeface="Georgia" pitchFamily="18" charset="0"/>
              </a:rPr>
              <a:t>predstavljanje najznačajnijih </a:t>
            </a:r>
            <a:r>
              <a:rPr lang="hr-HR" sz="1000" dirty="0" err="1">
                <a:latin typeface="Georgia" pitchFamily="18" charset="0"/>
              </a:rPr>
              <a:t>brandova</a:t>
            </a:r>
            <a:r>
              <a:rPr lang="hr-HR" sz="1000" dirty="0">
                <a:latin typeface="Georgia" pitchFamily="18" charset="0"/>
              </a:rPr>
              <a:t> maslinovih ulja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kuhanje na maslinovom ulju i “rušenje” predrasuda (</a:t>
            </a:r>
            <a:r>
              <a:rPr lang="hr-HR" sz="1000" dirty="0" err="1">
                <a:latin typeface="Georgia" pitchFamily="18" charset="0"/>
              </a:rPr>
              <a:t>npr</a:t>
            </a:r>
            <a:r>
              <a:rPr lang="hr-HR" sz="1000" dirty="0">
                <a:latin typeface="Georgia" pitchFamily="18" charset="0"/>
              </a:rPr>
              <a:t>. fritule na maslinovom ulju)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radionice za djecu na temu maslinovog ulja i maslinarstva (</a:t>
            </a:r>
            <a:r>
              <a:rPr lang="hr-HR" sz="1000" dirty="0" err="1">
                <a:latin typeface="Georgia" pitchFamily="18" charset="0"/>
              </a:rPr>
              <a:t>npr</a:t>
            </a:r>
            <a:r>
              <a:rPr lang="hr-HR" sz="1000" dirty="0">
                <a:latin typeface="Georgia" pitchFamily="18" charset="0"/>
              </a:rPr>
              <a:t>. </a:t>
            </a:r>
            <a:r>
              <a:rPr lang="hr-HR" sz="1000" dirty="0" smtClean="0">
                <a:latin typeface="Georgia" pitchFamily="18" charset="0"/>
              </a:rPr>
              <a:t>vijenac od maslinovog lišća)</a:t>
            </a:r>
            <a:r>
              <a:rPr lang="hr-HR" sz="1000" dirty="0">
                <a:latin typeface="Georgia" pitchFamily="18" charset="0"/>
              </a:rPr>
              <a:t/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radionice za odrasle na temu maslinovog ulja (</a:t>
            </a:r>
            <a:r>
              <a:rPr lang="hr-HR" sz="1000" dirty="0" err="1">
                <a:latin typeface="Georgia" pitchFamily="18" charset="0"/>
              </a:rPr>
              <a:t>npr</a:t>
            </a:r>
            <a:r>
              <a:rPr lang="hr-HR" sz="1000" dirty="0">
                <a:latin typeface="Georgia" pitchFamily="18" charset="0"/>
              </a:rPr>
              <a:t>. izrada kreme za ruke)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radionica “kako prepoznati kvalitetno maslinovo ulje”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degustacije slastica od maslinovog ulja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predavanja na temu važnosti svakodnevne konzumacije maslinovog ulja i njegova ljekovitog djelovanja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predavanja na temu primjene maslinovog ulja u domaćinstvu </a:t>
            </a:r>
            <a:r>
              <a:rPr lang="hr-HR" sz="1000" dirty="0" smtClean="0">
                <a:latin typeface="Georgia" pitchFamily="18" charset="0"/>
              </a:rPr>
              <a:t> - “</a:t>
            </a:r>
            <a:r>
              <a:rPr lang="hr-HR" sz="1000" dirty="0">
                <a:latin typeface="Georgia" pitchFamily="18" charset="0"/>
              </a:rPr>
              <a:t>do sada neotkrivene tajne kulinarstva</a:t>
            </a:r>
            <a:r>
              <a:rPr lang="hr-HR" sz="1000" dirty="0" smtClean="0">
                <a:latin typeface="Georgia" pitchFamily="18" charset="0"/>
              </a:rPr>
              <a:t>”</a:t>
            </a:r>
          </a:p>
          <a:p>
            <a:pPr>
              <a:buFont typeface="Arial" charset="0"/>
              <a:buChar char="•"/>
            </a:pPr>
            <a:endParaRPr lang="hr-HR" sz="1000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 smtClean="0">
                <a:latin typeface="Georgia" pitchFamily="18" charset="0"/>
              </a:rPr>
              <a:t> predstavljanje IPARD programa</a:t>
            </a:r>
          </a:p>
          <a:p>
            <a:pPr>
              <a:buFont typeface="Arial" charset="0"/>
              <a:buChar char="•"/>
            </a:pPr>
            <a:endParaRPr lang="hr-HR" sz="1000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</a:t>
            </a:r>
            <a:r>
              <a:rPr lang="hr-HR" sz="1000" dirty="0" smtClean="0">
                <a:latin typeface="Georgia" pitchFamily="18" charset="0"/>
              </a:rPr>
              <a:t>gostovanje </a:t>
            </a:r>
            <a:r>
              <a:rPr lang="hr-HR" sz="1000" dirty="0" err="1" smtClean="0">
                <a:latin typeface="Georgia" pitchFamily="18" charset="0"/>
              </a:rPr>
              <a:t>Marca</a:t>
            </a:r>
            <a:r>
              <a:rPr lang="hr-HR" sz="1000" dirty="0" smtClean="0">
                <a:latin typeface="Georgia" pitchFamily="18" charset="0"/>
              </a:rPr>
              <a:t> </a:t>
            </a:r>
            <a:r>
              <a:rPr lang="hr-HR" sz="1000" dirty="0" err="1" smtClean="0">
                <a:latin typeface="Georgia" pitchFamily="18" charset="0"/>
              </a:rPr>
              <a:t>Oreggia</a:t>
            </a:r>
            <a:r>
              <a:rPr lang="hr-HR" sz="1000" dirty="0" smtClean="0">
                <a:latin typeface="Georgia" pitchFamily="18" charset="0"/>
              </a:rPr>
              <a:t>, glavnog urednika vodiča L'</a:t>
            </a:r>
            <a:r>
              <a:rPr lang="hr-HR" sz="1000" dirty="0" err="1" smtClean="0">
                <a:latin typeface="Georgia" pitchFamily="18" charset="0"/>
              </a:rPr>
              <a:t>extravergine</a:t>
            </a:r>
            <a:r>
              <a:rPr lang="hr-HR" sz="1000" dirty="0" smtClean="0">
                <a:latin typeface="Georgia" pitchFamily="18" charset="0"/>
              </a:rPr>
              <a:t>  (vodič najboljih svjetskih maslinovih ulja)</a:t>
            </a: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</a:t>
            </a:r>
            <a:r>
              <a:rPr lang="hr-HR" sz="1000" dirty="0" err="1">
                <a:latin typeface="Georgia" pitchFamily="18" charset="0"/>
              </a:rPr>
              <a:t>cooking</a:t>
            </a:r>
            <a:r>
              <a:rPr lang="hr-HR" sz="1000" dirty="0">
                <a:latin typeface="Georgia" pitchFamily="18" charset="0"/>
              </a:rPr>
              <a:t> </a:t>
            </a:r>
            <a:r>
              <a:rPr lang="hr-HR" sz="1000" dirty="0" err="1">
                <a:latin typeface="Georgia" pitchFamily="18" charset="0"/>
              </a:rPr>
              <a:t>show</a:t>
            </a:r>
            <a:r>
              <a:rPr lang="hr-HR" sz="1000" dirty="0">
                <a:latin typeface="Georgia" pitchFamily="18" charset="0"/>
              </a:rPr>
              <a:t> s poznatima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oil barovi po restoranima uz besplatnu degustaciju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izložba fotografija “Poznati u društvu s maslinom/maslinovim uljem” (u suradnji s Foto klubom Split i poznatim hrvatskim fotografima)</a:t>
            </a:r>
            <a:br>
              <a:rPr lang="hr-HR" sz="1000" dirty="0">
                <a:latin typeface="Georgia" pitchFamily="18" charset="0"/>
              </a:rPr>
            </a:br>
            <a:endParaRPr lang="hr-HR" sz="10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000" dirty="0">
                <a:latin typeface="Georgia" pitchFamily="18" charset="0"/>
              </a:rPr>
              <a:t> popratni zabavni program odvijat će se u prvom hrvatskom dizajn hostelu </a:t>
            </a:r>
            <a:r>
              <a:rPr lang="hr-HR" sz="1000" dirty="0" err="1">
                <a:latin typeface="Georgia" pitchFamily="18" charset="0"/>
              </a:rPr>
              <a:t>Golly</a:t>
            </a:r>
            <a:r>
              <a:rPr lang="hr-HR" sz="1000" dirty="0">
                <a:latin typeface="Georgia" pitchFamily="18" charset="0"/>
              </a:rPr>
              <a:t> &amp; </a:t>
            </a:r>
            <a:r>
              <a:rPr lang="hr-HR" sz="1000" dirty="0" err="1">
                <a:latin typeface="Georgia" pitchFamily="18" charset="0"/>
              </a:rPr>
              <a:t>Bossy</a:t>
            </a:r>
            <a:endParaRPr lang="hr-HR" sz="1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2400"/>
              </a:lnSpc>
              <a:spcBef>
                <a:spcPct val="20000"/>
              </a:spcBef>
            </a:pPr>
            <a:r>
              <a:rPr lang="pt-BR" sz="2800">
                <a:solidFill>
                  <a:srgbClr val="7F7F7F"/>
                </a:solidFill>
                <a:latin typeface="Georgia" pitchFamily="18" charset="0"/>
              </a:rPr>
              <a:t>Ljeto s maslinovim uljem – 2011</a:t>
            </a:r>
            <a:r>
              <a:rPr lang="hr-HR" sz="2800">
                <a:solidFill>
                  <a:srgbClr val="7F7F7F"/>
                </a:solidFill>
              </a:rPr>
              <a:t>.</a:t>
            </a:r>
            <a:endParaRPr lang="en-US" sz="2800">
              <a:solidFill>
                <a:srgbClr val="7F7F7F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59769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1400">
                <a:latin typeface="Georgia" pitchFamily="18" charset="0"/>
              </a:rPr>
              <a:t>U svakom gradu slijedi</a:t>
            </a:r>
            <a:r>
              <a:rPr lang="hr-HR" sz="1400">
                <a:latin typeface="Georgia" pitchFamily="18" charset="0"/>
              </a:rPr>
              <a:t> </a:t>
            </a:r>
            <a:r>
              <a:rPr lang="vi-VN" sz="1400">
                <a:latin typeface="Georgia" pitchFamily="18" charset="0"/>
              </a:rPr>
              <a:t>isti koncept samog događanja. Program će se modificirati kako bi se prilagodio svakom pojedinom gradu, njegovoj kulturi, običajima i posjetiteljima. </a:t>
            </a:r>
          </a:p>
          <a:p>
            <a:r>
              <a:rPr lang="vi-VN" sz="1400">
                <a:latin typeface="Georgia" pitchFamily="18" charset="0"/>
              </a:rPr>
              <a:t>Gradovi koji su predviđeni za uključivanje u projekt su:</a:t>
            </a:r>
            <a:endParaRPr lang="hr-HR" sz="1400">
              <a:latin typeface="Georgia" pitchFamily="18" charset="0"/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971600" y="3573016"/>
            <a:ext cx="5616624" cy="1440160"/>
          </a:xfrm>
          <a:prstGeom prst="rect">
            <a:avLst/>
          </a:prstGeom>
        </p:spPr>
        <p:txBody>
          <a:bodyPr numCol="2" anchor="ctr"/>
          <a:lstStyle/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Dubrovnik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Zadar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Šibenik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Hvar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Korčula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Rovinj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Bol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Trogir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Rab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Mali Lošinj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Poreč 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Punat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Rijeka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1400" dirty="0"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Vis  </a:t>
            </a:r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971550" y="5229225"/>
            <a:ext cx="5976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 smtClean="0">
                <a:latin typeface="Georgia" pitchFamily="18" charset="0"/>
              </a:rPr>
              <a:t>Završna manifestacija se </a:t>
            </a:r>
            <a:r>
              <a:rPr lang="hr-HR" sz="1400" dirty="0">
                <a:latin typeface="Georgia" pitchFamily="18" charset="0"/>
              </a:rPr>
              <a:t>održava </a:t>
            </a:r>
            <a:r>
              <a:rPr lang="vi-VN" sz="1400" dirty="0">
                <a:latin typeface="Georgia" pitchFamily="18" charset="0"/>
              </a:rPr>
              <a:t>u Zagrebu početkom rujna</a:t>
            </a:r>
            <a:r>
              <a:rPr lang="vi-VN" sz="1400" dirty="0" smtClean="0">
                <a:latin typeface="Georgia" pitchFamily="18" charset="0"/>
              </a:rPr>
              <a:t>.</a:t>
            </a:r>
            <a:r>
              <a:rPr lang="hr-HR" sz="1400" dirty="0" smtClean="0">
                <a:latin typeface="Georgia" pitchFamily="18" charset="0"/>
              </a:rPr>
              <a:t> Zamišljeno je da se u okviru trodnevnog događanja na Cvjetnom trgu uz edukativni, promotivni i zabavni program prezentira provedeni projekt te najavi njegov nastavak u Beogradu krajem rujna.</a:t>
            </a:r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2400"/>
              </a:lnSpc>
              <a:spcBef>
                <a:spcPct val="20000"/>
              </a:spcBef>
            </a:pPr>
            <a:r>
              <a:rPr lang="hr-HR" sz="2800" dirty="0" smtClean="0">
                <a:solidFill>
                  <a:srgbClr val="7F7F7F"/>
                </a:solidFill>
                <a:latin typeface="Georgia" pitchFamily="18" charset="0"/>
              </a:rPr>
              <a:t>Inozemni nastup </a:t>
            </a:r>
            <a:r>
              <a:rPr lang="pt-BR" sz="2800" dirty="0" smtClean="0">
                <a:solidFill>
                  <a:srgbClr val="7F7F7F"/>
                </a:solidFill>
                <a:latin typeface="Georgia" pitchFamily="18" charset="0"/>
              </a:rPr>
              <a:t>– </a:t>
            </a:r>
            <a:r>
              <a:rPr lang="hr-HR" sz="2800" dirty="0" smtClean="0">
                <a:solidFill>
                  <a:srgbClr val="7F7F7F"/>
                </a:solidFill>
                <a:latin typeface="Georgia" pitchFamily="18" charset="0"/>
              </a:rPr>
              <a:t>Beograd</a:t>
            </a:r>
            <a:endParaRPr lang="en-US" sz="2800" dirty="0">
              <a:solidFill>
                <a:srgbClr val="7F7F7F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525663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400" b="1" dirty="0" smtClean="0">
                <a:latin typeface="Georgia" pitchFamily="18" charset="0"/>
              </a:rPr>
              <a:t>Dani hrvatskih maslinovih ulja “Beograd 2011” </a:t>
            </a:r>
            <a:r>
              <a:rPr lang="hr-HR" sz="1400" dirty="0" smtClean="0">
                <a:latin typeface="Georgia" pitchFamily="18" charset="0"/>
              </a:rPr>
              <a:t>– krajem rujna u jednom od najvećih </a:t>
            </a:r>
            <a:r>
              <a:rPr lang="hr-HR" sz="1400" dirty="0" err="1" smtClean="0">
                <a:latin typeface="Georgia" pitchFamily="18" charset="0"/>
              </a:rPr>
              <a:t>shopping</a:t>
            </a:r>
            <a:r>
              <a:rPr lang="hr-HR" sz="1400" dirty="0" smtClean="0">
                <a:latin typeface="Georgia" pitchFamily="18" charset="0"/>
              </a:rPr>
              <a:t> centara u regiji “UŠĆE </a:t>
            </a:r>
            <a:r>
              <a:rPr lang="hr-HR" sz="1400" dirty="0" err="1" smtClean="0">
                <a:latin typeface="Georgia" pitchFamily="18" charset="0"/>
              </a:rPr>
              <a:t>shopping</a:t>
            </a:r>
            <a:r>
              <a:rPr lang="hr-HR" sz="1400" dirty="0" smtClean="0">
                <a:latin typeface="Georgia" pitchFamily="18" charset="0"/>
              </a:rPr>
              <a:t> </a:t>
            </a:r>
            <a:r>
              <a:rPr lang="hr-HR" sz="1400" dirty="0" err="1" smtClean="0">
                <a:latin typeface="Georgia" pitchFamily="18" charset="0"/>
              </a:rPr>
              <a:t>center</a:t>
            </a:r>
            <a:r>
              <a:rPr lang="hr-HR" sz="1400" dirty="0" smtClean="0">
                <a:latin typeface="Georgia" pitchFamily="18" charset="0"/>
              </a:rPr>
              <a:t>”, u okviru trodnevnog događanja, po prvi puta će se prezentirati najbolja hrvatska maslinova ulja.</a:t>
            </a:r>
          </a:p>
          <a:p>
            <a:endParaRPr lang="hr-HR" sz="1400" dirty="0">
              <a:latin typeface="Georgia" pitchFamily="18" charset="0"/>
            </a:endParaRPr>
          </a:p>
          <a:p>
            <a:r>
              <a:rPr lang="hr-HR" sz="1400" dirty="0" smtClean="0">
                <a:latin typeface="Georgia" pitchFamily="18" charset="0"/>
              </a:rPr>
              <a:t>Program će se, kao i u Hrvatskoj, sastojati od edukativnog, promotivnog i zabavnog dijela. S obzirom da je potrošnja maslinovog ulja u Srbiji još manja od potrošnje u Hrvatskoj, najveći naglasak će biti na degustaciji i predstavljanju najboljih hrvatskih maslinovih ulja .</a:t>
            </a:r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Promocija projekta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971550" y="2840038"/>
            <a:ext cx="792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>
                <a:latin typeface="Georgia" pitchFamily="18" charset="0"/>
              </a:rPr>
              <a:t> oglašavanje, unapređenje prodaje, odnosi s javnošću</a:t>
            </a:r>
            <a:br>
              <a:rPr lang="hr-HR" sz="1400">
                <a:latin typeface="Georgia" pitchFamily="18" charset="0"/>
              </a:rPr>
            </a:br>
            <a:endParaRPr lang="vi-VN" sz="1400">
              <a:latin typeface="Georgia" pitchFamily="18" charset="0"/>
            </a:endParaRPr>
          </a:p>
        </p:txBody>
      </p:sp>
      <p:pic>
        <p:nvPicPr>
          <p:cNvPr id="25607" name="Picture 11" descr="arrow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Footer Placeholder 4"/>
          <p:cNvSpPr txBox="1">
            <a:spLocks noGrp="1"/>
          </p:cNvSpPr>
          <p:nvPr/>
        </p:nvSpPr>
        <p:spPr bwMode="auto">
          <a:xfrm>
            <a:off x="1323975" y="2420938"/>
            <a:ext cx="663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PROMOTIVNE AKTIVNOSTI</a:t>
            </a:r>
          </a:p>
        </p:txBody>
      </p:sp>
      <p:pic>
        <p:nvPicPr>
          <p:cNvPr id="25609" name="Picture 11" descr="arrow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284538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Footer Placeholder 4"/>
          <p:cNvSpPr txBox="1">
            <a:spLocks noGrp="1"/>
          </p:cNvSpPr>
          <p:nvPr/>
        </p:nvSpPr>
        <p:spPr bwMode="auto">
          <a:xfrm>
            <a:off x="1331913" y="3141663"/>
            <a:ext cx="6632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PROMOTIVNI KANALI</a:t>
            </a:r>
          </a:p>
        </p:txBody>
      </p:sp>
      <p:sp>
        <p:nvSpPr>
          <p:cNvPr id="25611" name="TextBox 7"/>
          <p:cNvSpPr txBox="1">
            <a:spLocks noChangeArrowheads="1"/>
          </p:cNvSpPr>
          <p:nvPr/>
        </p:nvSpPr>
        <p:spPr bwMode="auto">
          <a:xfrm>
            <a:off x="971550" y="3500438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>
                <a:latin typeface="Georgia" pitchFamily="18" charset="0"/>
              </a:rPr>
              <a:t> tisak, radio, TV, vanjsko oglašavanje, internet, socijalne mreže, osobna distribucija</a:t>
            </a:r>
            <a:br>
              <a:rPr lang="hr-HR" sz="1400">
                <a:latin typeface="Georgia" pitchFamily="18" charset="0"/>
              </a:rPr>
            </a:br>
            <a:endParaRPr lang="vi-VN" sz="1400">
              <a:latin typeface="Georgia" pitchFamily="18" charset="0"/>
            </a:endParaRPr>
          </a:p>
        </p:txBody>
      </p:sp>
      <p:pic>
        <p:nvPicPr>
          <p:cNvPr id="25612" name="Picture 11" descr="arrow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0052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Footer Placeholder 4"/>
          <p:cNvSpPr txBox="1">
            <a:spLocks noGrp="1"/>
          </p:cNvSpPr>
          <p:nvPr/>
        </p:nvSpPr>
        <p:spPr bwMode="auto">
          <a:xfrm>
            <a:off x="1331913" y="3860800"/>
            <a:ext cx="6632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PROMOTIVNA SREDSTVA</a:t>
            </a:r>
          </a:p>
        </p:txBody>
      </p:sp>
      <p:sp>
        <p:nvSpPr>
          <p:cNvPr id="25614" name="TextBox 7"/>
          <p:cNvSpPr txBox="1">
            <a:spLocks noChangeArrowheads="1"/>
          </p:cNvSpPr>
          <p:nvPr/>
        </p:nvSpPr>
        <p:spPr bwMode="auto">
          <a:xfrm>
            <a:off x="971550" y="4221163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>
                <a:latin typeface="Georgia" pitchFamily="18" charset="0"/>
              </a:rPr>
              <a:t> oglas, radio spot, animirani telop, billboard, web banner, B1 plakati…</a:t>
            </a:r>
            <a:br>
              <a:rPr lang="hr-HR" sz="1400">
                <a:latin typeface="Georgia" pitchFamily="18" charset="0"/>
              </a:rPr>
            </a:br>
            <a:endParaRPr lang="vi-VN" sz="14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Zašto podržati projekt?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971550" y="2840038"/>
            <a:ext cx="79216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stvara prepoznatljivi hrvatski brand 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stvara dodatnu vrijednost u turističkoj i gospodarskoj ponudi Hrvatske na inozemnim tržištima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>
                <a:latin typeface="Georgia" pitchFamily="18" charset="0"/>
              </a:rPr>
              <a:t>pridonosi prepoznatljivosti grada, županije i države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pruža dodatan sadržaj u ponudi grada kroz edukativan i zabavan program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potiče razvoj profitabilnih gospodarskih grana - maslinarstvo i uljarstvo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sustavno informira i educira stanovništvo s ciljem unapređenja kvalitete života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aktualna i atraktivna tema pruža veliku medijsku pokrivenost </a:t>
            </a:r>
            <a:endParaRPr lang="hr-HR" sz="1400" dirty="0">
              <a:latin typeface="Georgia" pitchFamily="18" charset="0"/>
            </a:endParaRPr>
          </a:p>
        </p:txBody>
      </p:sp>
      <p:pic>
        <p:nvPicPr>
          <p:cNvPr id="26631" name="Picture 11" descr="arrow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Footer Placeholder 4"/>
          <p:cNvSpPr txBox="1">
            <a:spLocks noGrp="1"/>
          </p:cNvSpPr>
          <p:nvPr/>
        </p:nvSpPr>
        <p:spPr bwMode="auto">
          <a:xfrm>
            <a:off x="1323975" y="2420938"/>
            <a:ext cx="663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ZATO ŠTO PROJEKT “HRVATSKA – ZEMLJA MASLINOVOG ULJA”...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Zašto podržati projekt?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971550" y="2840038"/>
            <a:ext cx="792162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stvara prepoznatljivi hrvatski </a:t>
            </a:r>
            <a:r>
              <a:rPr lang="hr-HR" sz="1400" dirty="0" err="1">
                <a:latin typeface="Georgia" pitchFamily="18" charset="0"/>
              </a:rPr>
              <a:t>brand</a:t>
            </a:r>
            <a:r>
              <a:rPr lang="hr-HR" sz="1400" dirty="0">
                <a:latin typeface="Georgia" pitchFamily="18" charset="0"/>
              </a:rPr>
              <a:t> 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omogućava širenje i pozicioniranje Vaše tvrtke i proizvoda na domaćem</a:t>
            </a:r>
            <a:r>
              <a:rPr lang="hr-HR" sz="1400" dirty="0"/>
              <a:t>,</a:t>
            </a:r>
            <a:r>
              <a:rPr lang="hr-HR" sz="1400" dirty="0">
                <a:latin typeface="Georgia" pitchFamily="18" charset="0"/>
              </a:rPr>
              <a:t> ali i inozemnom tržištu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stvara dodatnu vrijednost u turističkoj i gospodarskoj ponudi Hrvatske na domaćem i inozemnim tržištima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pruža inovativan način prezentacije tvrtke i proizvoda  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pruža jaku vidljivost (</a:t>
            </a:r>
            <a:r>
              <a:rPr lang="hr-HR" sz="1400" dirty="0" err="1">
                <a:latin typeface="Georgia" pitchFamily="18" charset="0"/>
              </a:rPr>
              <a:t>visibility</a:t>
            </a:r>
            <a:r>
              <a:rPr lang="hr-HR" sz="1400" dirty="0">
                <a:latin typeface="Georgia" pitchFamily="18" charset="0"/>
              </a:rPr>
              <a:t>) proizvoda i tvrtke s obzirom na svoju rasprostranjenost (projekt koji se održava u </a:t>
            </a:r>
            <a:r>
              <a:rPr lang="hr-HR" sz="1400" dirty="0" smtClean="0">
                <a:latin typeface="Georgia" pitchFamily="18" charset="0"/>
              </a:rPr>
              <a:t>16 </a:t>
            </a:r>
            <a:r>
              <a:rPr lang="hr-HR" sz="1400" dirty="0">
                <a:latin typeface="Georgia" pitchFamily="18" charset="0"/>
              </a:rPr>
              <a:t>gradova u Hrvatskoj)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optimizacija ulaganja kroz direktan doticaj s velikim brojem potencijalnih kupaca 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aktualna i atraktivna tema pruža veliku medijsku pokrivenost </a:t>
            </a:r>
          </a:p>
        </p:txBody>
      </p:sp>
      <p:sp>
        <p:nvSpPr>
          <p:cNvPr id="27655" name="Footer Placeholder 4"/>
          <p:cNvSpPr txBox="1">
            <a:spLocks noGrp="1"/>
          </p:cNvSpPr>
          <p:nvPr/>
        </p:nvSpPr>
        <p:spPr bwMode="auto">
          <a:xfrm>
            <a:off x="1323975" y="2420938"/>
            <a:ext cx="663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ZATO ŠTO PROJEKT “HRVATSKA – ZEMLJA MASLINOVOG ULJA”...</a:t>
            </a:r>
          </a:p>
        </p:txBody>
      </p:sp>
      <p:pic>
        <p:nvPicPr>
          <p:cNvPr id="27656" name="Picture 11" descr="arrow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Kontakt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60483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>
                <a:latin typeface="Georgia" pitchFamily="18" charset="0"/>
              </a:rPr>
              <a:t>MANUFAKTURA d.o.o.</a:t>
            </a:r>
          </a:p>
          <a:p>
            <a:r>
              <a:rPr lang="hr-HR" sz="1400" dirty="0">
                <a:latin typeface="Georgia" pitchFamily="18" charset="0"/>
              </a:rPr>
              <a:t>Kneza Višeslava 5</a:t>
            </a:r>
          </a:p>
          <a:p>
            <a:r>
              <a:rPr lang="hr-HR" sz="1400" dirty="0">
                <a:latin typeface="Georgia" pitchFamily="18" charset="0"/>
              </a:rPr>
              <a:t>21 000 Split</a:t>
            </a:r>
          </a:p>
          <a:p>
            <a:r>
              <a:rPr lang="hr-HR" sz="1400" dirty="0" err="1">
                <a:latin typeface="Georgia" pitchFamily="18" charset="0"/>
              </a:rPr>
              <a:t>tel</a:t>
            </a:r>
            <a:r>
              <a:rPr lang="hr-HR" sz="1400" dirty="0">
                <a:latin typeface="Georgia" pitchFamily="18" charset="0"/>
              </a:rPr>
              <a:t>.: 021 315 439</a:t>
            </a:r>
          </a:p>
          <a:p>
            <a:r>
              <a:rPr lang="hr-HR" sz="1400" dirty="0">
                <a:latin typeface="Georgia" pitchFamily="18" charset="0"/>
              </a:rPr>
              <a:t>faks.: 021 315 </a:t>
            </a:r>
            <a:r>
              <a:rPr lang="hr-HR" sz="1400" dirty="0" smtClean="0">
                <a:latin typeface="Georgia" pitchFamily="18" charset="0"/>
              </a:rPr>
              <a:t>441</a:t>
            </a:r>
          </a:p>
          <a:p>
            <a:endParaRPr lang="hr-HR" sz="1400" dirty="0">
              <a:latin typeface="Georgia" pitchFamily="18" charset="0"/>
            </a:endParaRPr>
          </a:p>
          <a:p>
            <a:r>
              <a:rPr lang="hr-HR" sz="1400" dirty="0" smtClean="0">
                <a:latin typeface="Georgia" pitchFamily="18" charset="0"/>
              </a:rPr>
              <a:t>Nelija Rudolfi</a:t>
            </a:r>
          </a:p>
          <a:p>
            <a:r>
              <a:rPr lang="hr-HR" sz="1400" dirty="0" smtClean="0">
                <a:latin typeface="Georgia" pitchFamily="18" charset="0"/>
              </a:rPr>
              <a:t>direktorica projekta</a:t>
            </a:r>
          </a:p>
          <a:p>
            <a:endParaRPr lang="hr-HR" sz="1400" dirty="0" smtClean="0">
              <a:latin typeface="Georgia" pitchFamily="18" charset="0"/>
            </a:endParaRPr>
          </a:p>
          <a:p>
            <a:r>
              <a:rPr lang="hr-HR" sz="1400" dirty="0" err="1">
                <a:latin typeface="Georgia" pitchFamily="18" charset="0"/>
              </a:rPr>
              <a:t>n</a:t>
            </a:r>
            <a:r>
              <a:rPr lang="hr-HR" sz="1400" dirty="0" err="1" smtClean="0">
                <a:latin typeface="Georgia" pitchFamily="18" charset="0"/>
              </a:rPr>
              <a:t>elija.rudolfi</a:t>
            </a:r>
            <a:r>
              <a:rPr lang="hr-HR" sz="1400" dirty="0" smtClean="0">
                <a:latin typeface="Georgia" pitchFamily="18" charset="0"/>
              </a:rPr>
              <a:t>@manufaktura.com.hr</a:t>
            </a:r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maslinovo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ulje</a:t>
            </a:r>
            <a:r>
              <a:rPr lang="hr-HR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u Hrvatskoj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66246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 smtClean="0">
                <a:latin typeface="Georgia" pitchFamily="18" charset="0"/>
              </a:rPr>
              <a:t>Hrvatska danas nedvojbeno ima potencijal postati zemlja kojoj pripada epitet zemlja maslinovog ulja. No ona to još uvijek unatoč kvaliteti svojih maslinovih ulja nije.</a:t>
            </a:r>
          </a:p>
          <a:p>
            <a:endParaRPr lang="hr-HR" sz="1400" dirty="0" smtClean="0">
              <a:latin typeface="Georgia" pitchFamily="18" charset="0"/>
            </a:endParaRPr>
          </a:p>
          <a:p>
            <a:r>
              <a:rPr lang="hr-HR" sz="1400" dirty="0" smtClean="0">
                <a:latin typeface="Georgia" pitchFamily="18" charset="0"/>
              </a:rPr>
              <a:t>Nivo educiranosti proizvođača, kvaliteta sirovine, pa čak i prezentacija finalnoga proizvoda daleko su ispred prepoznatljivosti vrijednosti s kojom raspolažemo u zemlji i osobito u inozemstvu.</a:t>
            </a:r>
          </a:p>
          <a:p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Jeste li znali ...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60483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maslina je stara koliko i ljudska civilizacija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prva su stabla maslina kultivirana još u prethistorijsko doba, 4000 godina prije Krista na području srednje Azije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maslinova stabla zasađena su i na istočnome Mediteranu, gdje je proizvodnja maslinova ulja počela 2000 godina prije Krista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simbol je snage – Herkul je imao toljagu od maslinova drva</a:t>
            </a:r>
            <a:r>
              <a:rPr lang="hr-HR" sz="1400" dirty="0"/>
              <a:t>,</a:t>
            </a:r>
            <a:r>
              <a:rPr lang="vi-VN" sz="1400" dirty="0">
                <a:latin typeface="Georgia" pitchFamily="18" charset="0"/>
              </a:rPr>
              <a:t> a Odisej je maslinovim kolcem oslijepio Kiklopa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simbol je odanosti i vjernosti – Odisejev i Penelopi</a:t>
            </a:r>
            <a:r>
              <a:rPr lang="hr-HR" sz="1400" dirty="0"/>
              <a:t>n</a:t>
            </a:r>
            <a:r>
              <a:rPr lang="vi-VN" sz="1400" dirty="0">
                <a:latin typeface="Georgia" pitchFamily="18" charset="0"/>
              </a:rPr>
              <a:t> krevet je bio od panja masline 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u svijetu se danas uzgaja oko 800 milijuna stabala, dok na Hrvatsku otpada oko 3 milijuna</a:t>
            </a:r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Jeste li znali ...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60483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legende o ljekovitim svojstvima maslinova ulja sežu daleko u povijest, a prije desetak godina i znanstveno su potvrđene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koristi se u </a:t>
            </a:r>
            <a:r>
              <a:rPr lang="hr-HR" sz="1400" dirty="0" err="1">
                <a:latin typeface="Georgia" pitchFamily="18" charset="0"/>
              </a:rPr>
              <a:t>pre</a:t>
            </a:r>
            <a:r>
              <a:rPr lang="vi-VN" sz="1400" dirty="0">
                <a:latin typeface="Georgia" pitchFamily="18" charset="0"/>
              </a:rPr>
              <a:t>hrani , u medicinske i kozmetičke svrhe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u prošlosti se koristilo i za svete obrede, kao gorivo za svjetiljke, za masažu kraljeva, kao novac, za maz</a:t>
            </a:r>
            <a:r>
              <a:rPr lang="hr-HR" sz="1400" dirty="0">
                <a:latin typeface="Georgia" pitchFamily="18" charset="0"/>
              </a:rPr>
              <a:t>anje</a:t>
            </a:r>
            <a:r>
              <a:rPr lang="vi-VN" sz="1400" dirty="0">
                <a:latin typeface="Georgia" pitchFamily="18" charset="0"/>
              </a:rPr>
              <a:t> beba te za glancanje dijamanata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Jeste li znali ...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971550" y="2481263"/>
            <a:ext cx="62642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nutricionističko ekstra djevičansko ulje je izuzetno zdravo u prehrani, jer je bogato klorofilom, lecitinom (prirodni </a:t>
            </a:r>
            <a:r>
              <a:rPr lang="hr-HR" sz="1400" dirty="0" err="1">
                <a:latin typeface="Georgia" pitchFamily="18" charset="0"/>
              </a:rPr>
              <a:t>antioksidans</a:t>
            </a:r>
            <a:r>
              <a:rPr lang="hr-HR" sz="1400" dirty="0">
                <a:latin typeface="Georgia" pitchFamily="18" charset="0"/>
              </a:rPr>
              <a:t> koji stimulira metabolizam masnoća, šećera i bjelančevina), </a:t>
            </a:r>
            <a:r>
              <a:rPr lang="hr-HR" sz="1400" dirty="0" err="1">
                <a:latin typeface="Georgia" pitchFamily="18" charset="0"/>
              </a:rPr>
              <a:t>karotenom</a:t>
            </a:r>
            <a:r>
              <a:rPr lang="hr-HR" sz="1400" dirty="0">
                <a:latin typeface="Georgia" pitchFamily="18" charset="0"/>
              </a:rPr>
              <a:t>, </a:t>
            </a:r>
            <a:r>
              <a:rPr lang="hr-HR" sz="1400" dirty="0" err="1">
                <a:latin typeface="Georgia" pitchFamily="18" charset="0"/>
              </a:rPr>
              <a:t>polifenolom</a:t>
            </a:r>
            <a:r>
              <a:rPr lang="hr-HR" sz="1400" dirty="0">
                <a:latin typeface="Georgia" pitchFamily="18" charset="0"/>
              </a:rPr>
              <a:t> (</a:t>
            </a:r>
            <a:r>
              <a:rPr lang="hr-HR" sz="1400" dirty="0" err="1">
                <a:latin typeface="Georgia" pitchFamily="18" charset="0"/>
              </a:rPr>
              <a:t>antioksidans</a:t>
            </a:r>
            <a:r>
              <a:rPr lang="hr-HR" sz="1400" dirty="0">
                <a:latin typeface="Georgia" pitchFamily="18" charset="0"/>
              </a:rPr>
              <a:t>) i esencijalnim vitaminima A, D i K te vitaminom E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maslinovo ulje je lako probavljivo, a pomaže u borbi protiv raka, kao i rastu djece te usporava starenje zbog visokog sadržaja </a:t>
            </a:r>
            <a:r>
              <a:rPr lang="hr-HR" sz="1400" dirty="0" err="1">
                <a:latin typeface="Georgia" pitchFamily="18" charset="0"/>
              </a:rPr>
              <a:t>antioksidansa</a:t>
            </a:r>
            <a:r>
              <a:rPr lang="hr-HR" sz="1400" dirty="0">
                <a:latin typeface="Georgia" pitchFamily="18" charset="0"/>
              </a:rPr>
              <a:t> koji blokiraju slobodne radikale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dobro je za kosti i zglobove, kožu, jetra i crijeva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pomaže kod dijabetesa i čira na želucu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najveća značajka ovog ulja je blagotvoran utjecaj na srce i krvne žile (zbog visokog sadržaja </a:t>
            </a:r>
            <a:r>
              <a:rPr lang="hr-HR" sz="1400" dirty="0" err="1" smtClean="0">
                <a:latin typeface="Georgia" pitchFamily="18" charset="0"/>
              </a:rPr>
              <a:t>mononezasićenih</a:t>
            </a:r>
            <a:r>
              <a:rPr lang="hr-HR" sz="1400" dirty="0" smtClean="0">
                <a:latin typeface="Georgia" pitchFamily="18" charset="0"/>
              </a:rPr>
              <a:t> </a:t>
            </a:r>
            <a:r>
              <a:rPr lang="hr-HR" sz="1400" dirty="0">
                <a:latin typeface="Georgia" pitchFamily="18" charset="0"/>
              </a:rPr>
              <a:t>kiselina, maslinovo ulje štiti HDL kolesterol (dobri kolesterol), a smanjuje </a:t>
            </a:r>
            <a:r>
              <a:rPr lang="hr-HR" sz="1400" dirty="0" smtClean="0">
                <a:latin typeface="Georgia" pitchFamily="18" charset="0"/>
              </a:rPr>
              <a:t>loš </a:t>
            </a:r>
            <a:r>
              <a:rPr lang="hr-HR" sz="1400" dirty="0">
                <a:latin typeface="Georgia" pitchFamily="18" charset="0"/>
              </a:rPr>
              <a:t>kolesterol (LDL))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Jeste li znali ...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971550" y="2481263"/>
            <a:ext cx="64087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nizak sadržaj višestruko nezasićenih masnih kiselina čini maslinovo ulje puno otpornijim na visoke temperature u odnosu na druga ulja, pa je bolje za kuhanje i prženje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dokazano je da se u žena koje svakodnevno konzumiraju maslinovo ulje smanjuje rizik od dobivanja raka dojke za 45 posto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žličica tog ulja prije doručka terapeutski će djelovati na čir probavnih organa i pomoći u sprječavanju nastajanja žučnih kamenaca, a odavno je poznato i njegovo laksativno djelovanje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maslinovim uljem kao zaštitom od sunca već stoljećima se služe ribari, a posljednja istraživanja govore o njegovim ljekovitim svojstvima u slučaju opeklina od sunca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899592" y="3140968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latin typeface="Georgia" pitchFamily="18" charset="0"/>
              </a:rPr>
              <a:t>Svi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materijali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sadr</a:t>
            </a:r>
            <a:r>
              <a:rPr lang="ta-IN" sz="1200" dirty="0">
                <a:latin typeface="Georgia" pitchFamily="18" charset="0"/>
              </a:rPr>
              <a:t>ž</a:t>
            </a:r>
            <a:r>
              <a:rPr lang="en-US" sz="1200" dirty="0" err="1">
                <a:latin typeface="Georgia" pitchFamily="18" charset="0"/>
              </a:rPr>
              <a:t>ani</a:t>
            </a:r>
            <a:r>
              <a:rPr lang="en-US" sz="1200" dirty="0">
                <a:latin typeface="Georgia" pitchFamily="18" charset="0"/>
              </a:rPr>
              <a:t> u </a:t>
            </a:r>
            <a:r>
              <a:rPr lang="hr-HR" sz="1200" dirty="0" smtClean="0">
                <a:latin typeface="Georgia" pitchFamily="18" charset="0"/>
              </a:rPr>
              <a:t>prezentaciji </a:t>
            </a:r>
            <a:r>
              <a:rPr lang="en-US" sz="1200" dirty="0" err="1" smtClean="0">
                <a:latin typeface="Georgia" pitchFamily="18" charset="0"/>
              </a:rPr>
              <a:t>povjerljivog</a:t>
            </a:r>
            <a:r>
              <a:rPr lang="en-US" sz="1200" dirty="0" smtClean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su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karaktera</a:t>
            </a:r>
            <a:r>
              <a:rPr lang="en-US" sz="1200" dirty="0">
                <a:latin typeface="Georgia" pitchFamily="18" charset="0"/>
              </a:rPr>
              <a:t>. </a:t>
            </a:r>
            <a:r>
              <a:rPr lang="hr-HR" sz="1200" b="1" dirty="0" smtClean="0">
                <a:latin typeface="Georgia" pitchFamily="18" charset="0"/>
              </a:rPr>
              <a:t>MANUFAKTURA  d.o.o.</a:t>
            </a:r>
            <a:r>
              <a:rPr lang="hr-HR" sz="1200" dirty="0" smtClean="0">
                <a:latin typeface="Georgia" pitchFamily="18" charset="0"/>
              </a:rPr>
              <a:t> </a:t>
            </a:r>
            <a:r>
              <a:rPr lang="en-US" sz="1200" dirty="0" err="1" smtClean="0">
                <a:latin typeface="Georgia" pitchFamily="18" charset="0"/>
              </a:rPr>
              <a:t>predaje</a:t>
            </a:r>
            <a:r>
              <a:rPr lang="en-US" sz="1200" dirty="0" smtClean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ovu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ponudu</a:t>
            </a:r>
            <a:r>
              <a:rPr lang="en-US" sz="1200" dirty="0">
                <a:latin typeface="Georgia" pitchFamily="18" charset="0"/>
              </a:rPr>
              <a:t> na </a:t>
            </a:r>
            <a:r>
              <a:rPr lang="en-US" sz="1200" dirty="0" err="1">
                <a:latin typeface="Georgia" pitchFamily="18" charset="0"/>
              </a:rPr>
              <a:t>uvid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tvrtki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hr-HR" sz="1200" b="1" dirty="0" smtClean="0">
                <a:latin typeface="Georgia" pitchFamily="18" charset="0"/>
              </a:rPr>
              <a:t>xy </a:t>
            </a:r>
            <a:r>
              <a:rPr lang="en-US" sz="1200" dirty="0" err="1" smtClean="0">
                <a:latin typeface="Georgia" pitchFamily="18" charset="0"/>
              </a:rPr>
              <a:t>kao</a:t>
            </a:r>
            <a:r>
              <a:rPr lang="en-US" sz="1200" dirty="0" smtClean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povjerljiv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materijal</a:t>
            </a:r>
            <a:r>
              <a:rPr lang="en-US" sz="1200" dirty="0">
                <a:latin typeface="Georgia" pitchFamily="18" charset="0"/>
              </a:rPr>
              <a:t> pod </a:t>
            </a:r>
            <a:r>
              <a:rPr lang="en-US" sz="1200" dirty="0" err="1">
                <a:latin typeface="Georgia" pitchFamily="18" charset="0"/>
              </a:rPr>
              <a:t>uvjetom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da</a:t>
            </a:r>
            <a:r>
              <a:rPr lang="en-US" sz="1200" dirty="0">
                <a:latin typeface="Georgia" pitchFamily="18" charset="0"/>
              </a:rPr>
              <a:t> se </a:t>
            </a:r>
            <a:r>
              <a:rPr lang="en-US" sz="1200" dirty="0" err="1">
                <a:latin typeface="Georgia" pitchFamily="18" charset="0"/>
              </a:rPr>
              <a:t>sadr</a:t>
            </a:r>
            <a:r>
              <a:rPr lang="ta-IN" sz="1200" dirty="0">
                <a:latin typeface="Georgia" pitchFamily="18" charset="0"/>
              </a:rPr>
              <a:t>ž</a:t>
            </a:r>
            <a:r>
              <a:rPr lang="en-US" sz="1200" dirty="0" err="1">
                <a:latin typeface="Georgia" pitchFamily="18" charset="0"/>
              </a:rPr>
              <a:t>aj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iste</a:t>
            </a:r>
            <a:r>
              <a:rPr lang="en-US" sz="1200" dirty="0">
                <a:latin typeface="Georgia" pitchFamily="18" charset="0"/>
              </a:rPr>
              <a:t> ne</a:t>
            </a:r>
            <a:r>
              <a:rPr lang="ta-IN" sz="1200" dirty="0">
                <a:latin typeface="Georgia" pitchFamily="18" charset="0"/>
              </a:rPr>
              <a:t>ć</a:t>
            </a:r>
            <a:r>
              <a:rPr lang="en-US" sz="1200" dirty="0">
                <a:latin typeface="Georgia" pitchFamily="18" charset="0"/>
              </a:rPr>
              <a:t>e </a:t>
            </a:r>
            <a:r>
              <a:rPr lang="en-US" sz="1200" dirty="0" err="1">
                <a:latin typeface="Georgia" pitchFamily="18" charset="0"/>
              </a:rPr>
              <a:t>koristiti</a:t>
            </a:r>
            <a:r>
              <a:rPr lang="en-US" sz="1200" dirty="0">
                <a:latin typeface="Georgia" pitchFamily="18" charset="0"/>
              </a:rPr>
              <a:t>, </a:t>
            </a:r>
            <a:r>
              <a:rPr lang="en-US" sz="1200" dirty="0" err="1">
                <a:latin typeface="Georgia" pitchFamily="18" charset="0"/>
              </a:rPr>
              <a:t>prezentirati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bilo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kojoj</a:t>
            </a:r>
            <a:r>
              <a:rPr lang="en-US" sz="1200" dirty="0">
                <a:latin typeface="Georgia" pitchFamily="18" charset="0"/>
              </a:rPr>
              <a:t> tre</a:t>
            </a:r>
            <a:r>
              <a:rPr lang="ta-IN" sz="1200" dirty="0">
                <a:latin typeface="Georgia" pitchFamily="18" charset="0"/>
              </a:rPr>
              <a:t>ć</a:t>
            </a:r>
            <a:r>
              <a:rPr lang="en-US" sz="1200" dirty="0" err="1">
                <a:latin typeface="Georgia" pitchFamily="18" charset="0"/>
              </a:rPr>
              <a:t>oj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strani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ili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mijenjati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bez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en-US" sz="1200" dirty="0" err="1">
                <a:latin typeface="Georgia" pitchFamily="18" charset="0"/>
              </a:rPr>
              <a:t>suglasnosti</a:t>
            </a:r>
            <a:r>
              <a:rPr lang="en-US" sz="1200" dirty="0">
                <a:latin typeface="Georgia" pitchFamily="18" charset="0"/>
              </a:rPr>
              <a:t> </a:t>
            </a:r>
            <a:r>
              <a:rPr lang="hr-HR" sz="1200" dirty="0" smtClean="0">
                <a:latin typeface="Georgia" pitchFamily="18" charset="0"/>
              </a:rPr>
              <a:t>Manufakture d.o.o.</a:t>
            </a:r>
            <a:r>
              <a:rPr lang="en-US" sz="1200" dirty="0" smtClean="0">
                <a:latin typeface="Georgia" pitchFamily="18" charset="0"/>
              </a:rPr>
              <a:t>.</a:t>
            </a:r>
            <a:endParaRPr lang="hr-HR" sz="1200" dirty="0">
              <a:latin typeface="Georgia" pitchFamily="18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827584" y="1772816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Opći uvjeti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hr-HR" sz="1000" dirty="0" smtClean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18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7613" y="2659063"/>
            <a:ext cx="3144837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2"/>
          <p:cNvSpPr txBox="1">
            <a:spLocks/>
          </p:cNvSpPr>
          <p:nvPr/>
        </p:nvSpPr>
        <p:spPr>
          <a:xfrm>
            <a:off x="900113" y="1341438"/>
            <a:ext cx="7786687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Je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li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Hrvatska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danas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endParaRPr lang="hr-HR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zemlja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maslinovog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ulja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?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971550" y="2852738"/>
            <a:ext cx="4248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Hrvati jako malo koriste i malo proizvode maslinovo ulje u usporedbi s ostalim europskim zemljama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potrošnja maslinovog ulja u Hrvatskoj je svega 2l po stanovniku godišnje, dok je u europskim zemljama potrošnja do 20l po stanovniku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 smtClean="0">
                <a:latin typeface="Georgia" pitchFamily="18" charset="0"/>
              </a:rPr>
              <a:t> </a:t>
            </a:r>
            <a:r>
              <a:rPr lang="hr-HR" sz="1400" dirty="0">
                <a:latin typeface="Georgia" pitchFamily="18" charset="0"/>
              </a:rPr>
              <a:t>nedovoljno  se radi na promociji vrhunskih hrvatskih maslinovih ulja 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u Hrvatskoj se kupuju </a:t>
            </a:r>
            <a:r>
              <a:rPr lang="hr-HR" sz="1400" dirty="0" smtClean="0">
                <a:latin typeface="Georgia" pitchFamily="18" charset="0"/>
              </a:rPr>
              <a:t>pretežno nekvalitetna </a:t>
            </a:r>
            <a:r>
              <a:rPr lang="hr-HR" sz="1400" dirty="0">
                <a:latin typeface="Georgia" pitchFamily="18" charset="0"/>
              </a:rPr>
              <a:t>ulja iz uvoza</a:t>
            </a:r>
            <a:r>
              <a:rPr lang="hr-HR" sz="1400" dirty="0" smtClean="0">
                <a:latin typeface="Georgia" pitchFamily="18" charset="0"/>
              </a:rPr>
              <a:t>, a u pravilu je riječ o uljima niže </a:t>
            </a:r>
            <a:r>
              <a:rPr lang="hr-HR" sz="1400" dirty="0">
                <a:latin typeface="Georgia" pitchFamily="18" charset="0"/>
              </a:rPr>
              <a:t>kvalitete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endParaRPr lang="hr-HR" sz="1400" dirty="0">
              <a:latin typeface="Georgia" pitchFamily="18" charset="0"/>
            </a:endParaRPr>
          </a:p>
        </p:txBody>
      </p:sp>
      <p:sp>
        <p:nvSpPr>
          <p:cNvPr id="14344" name="Footer Placeholder 4"/>
          <p:cNvSpPr txBox="1">
            <a:spLocks noGrp="1"/>
          </p:cNvSpPr>
          <p:nvPr/>
        </p:nvSpPr>
        <p:spPr bwMode="auto">
          <a:xfrm>
            <a:off x="1323975" y="2420938"/>
            <a:ext cx="5048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NE          ZAŠTO?          ZATO ŠTO</a:t>
            </a:r>
          </a:p>
        </p:txBody>
      </p:sp>
      <p:pic>
        <p:nvPicPr>
          <p:cNvPr id="14345" name="Picture 9" descr="arrow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arrow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5300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arrow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850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prez_slika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743200"/>
            <a:ext cx="3744913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2"/>
          <p:cNvSpPr txBox="1">
            <a:spLocks/>
          </p:cNvSpPr>
          <p:nvPr/>
        </p:nvSpPr>
        <p:spPr>
          <a:xfrm>
            <a:off x="900113" y="1341438"/>
            <a:ext cx="7786687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hr-HR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Kako to promijeniti?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971550" y="2836863"/>
            <a:ext cx="43926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>
                <a:latin typeface="Georgia" pitchFamily="18" charset="0"/>
              </a:rPr>
              <a:t>1. </a:t>
            </a:r>
            <a:r>
              <a:rPr lang="hr-HR" sz="1400">
                <a:latin typeface="Georgia" pitchFamily="18" charset="0"/>
              </a:rPr>
              <a:t>povećanje potrošnje maslinovog ulja u Hrvatskoj</a:t>
            </a:r>
          </a:p>
          <a:p>
            <a:endParaRPr lang="hr-HR" sz="1400">
              <a:latin typeface="Georgia" pitchFamily="18" charset="0"/>
            </a:endParaRPr>
          </a:p>
          <a:p>
            <a:r>
              <a:rPr lang="hr-HR" sz="1400" b="1">
                <a:latin typeface="Georgia" pitchFamily="18" charset="0"/>
              </a:rPr>
              <a:t>2. </a:t>
            </a:r>
            <a:r>
              <a:rPr lang="hr-HR" sz="1400">
                <a:latin typeface="Georgia" pitchFamily="18" charset="0"/>
              </a:rPr>
              <a:t>izgradnja imidža Hrvatske kao zemlje izvrsnih maslinovih ulja</a:t>
            </a:r>
          </a:p>
          <a:p>
            <a:endParaRPr lang="hr-HR" sz="1400">
              <a:latin typeface="Georgia" pitchFamily="18" charset="0"/>
            </a:endParaRPr>
          </a:p>
          <a:p>
            <a:r>
              <a:rPr lang="hr-HR" sz="1400" b="1">
                <a:latin typeface="Georgia" pitchFamily="18" charset="0"/>
              </a:rPr>
              <a:t>3. </a:t>
            </a:r>
            <a:r>
              <a:rPr lang="hr-HR" sz="1400">
                <a:latin typeface="Georgia" pitchFamily="18" charset="0"/>
              </a:rPr>
              <a:t>povećanje prodaje hrvatskih maslinovih ulja u inozemstvu</a:t>
            </a:r>
          </a:p>
        </p:txBody>
      </p:sp>
      <p:sp>
        <p:nvSpPr>
          <p:cNvPr id="15368" name="Footer Placeholder 4"/>
          <p:cNvSpPr txBox="1">
            <a:spLocks noGrp="1"/>
          </p:cNvSpPr>
          <p:nvPr/>
        </p:nvSpPr>
        <p:spPr bwMode="auto">
          <a:xfrm>
            <a:off x="1323975" y="2420938"/>
            <a:ext cx="5048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1400" b="1">
                <a:solidFill>
                  <a:srgbClr val="898989"/>
                </a:solidFill>
              </a:rPr>
              <a:t>OSTVARENJEM DEFINIRANIH CILJEVA</a:t>
            </a:r>
          </a:p>
        </p:txBody>
      </p:sp>
      <p:pic>
        <p:nvPicPr>
          <p:cNvPr id="15369" name="Picture 9" descr="arrow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519363"/>
            <a:ext cx="285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62025" y="1341438"/>
            <a:ext cx="7786688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Povećanje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potrošnje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endParaRPr lang="hr-HR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maslinovog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ulja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u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H</a:t>
            </a:r>
            <a:r>
              <a:rPr lang="hr-HR" sz="2800" dirty="0" err="1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rvatskoj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410527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povećati svjesnost o ljekovitim svojstvima maslinovog ulja (</a:t>
            </a:r>
            <a:r>
              <a:rPr lang="hr-HR" sz="1400" dirty="0" err="1">
                <a:latin typeface="Georgia" pitchFamily="18" charset="0"/>
              </a:rPr>
              <a:t>npr</a:t>
            </a:r>
            <a:r>
              <a:rPr lang="hr-HR" sz="1400" dirty="0">
                <a:latin typeface="Georgia" pitchFamily="18" charset="0"/>
              </a:rPr>
              <a:t>. njegovo antitumorsko djelovanje)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“rušenje” predrasuda o mogućnostima primjene maslinovog ulja u svakodnevnom životu (</a:t>
            </a:r>
            <a:r>
              <a:rPr lang="hr-HR" sz="1400" dirty="0" err="1">
                <a:latin typeface="Georgia" pitchFamily="18" charset="0"/>
              </a:rPr>
              <a:t>npr</a:t>
            </a:r>
            <a:r>
              <a:rPr lang="hr-HR" sz="1400" dirty="0">
                <a:latin typeface="Georgia" pitchFamily="18" charset="0"/>
              </a:rPr>
              <a:t>. “prženje na maslinovom ulju je štetno”) 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povećanje svjesnosti o različitim kvalitetama maslinovog ulja (</a:t>
            </a:r>
            <a:r>
              <a:rPr lang="hr-HR" sz="1400" dirty="0" err="1">
                <a:latin typeface="Georgia" pitchFamily="18" charset="0"/>
              </a:rPr>
              <a:t>npr</a:t>
            </a:r>
            <a:r>
              <a:rPr lang="hr-HR" sz="1400" dirty="0">
                <a:latin typeface="Georgia" pitchFamily="18" charset="0"/>
              </a:rPr>
              <a:t>. naša ulja su kvalitetnija od stranih</a:t>
            </a:r>
            <a:r>
              <a:rPr lang="hr-HR" sz="1400" dirty="0" smtClean="0">
                <a:latin typeface="Georgia" pitchFamily="18" charset="0"/>
              </a:rPr>
              <a:t>)</a:t>
            </a:r>
          </a:p>
          <a:p>
            <a:pPr>
              <a:buFont typeface="Arial" charset="0"/>
              <a:buChar char="•"/>
            </a:pPr>
            <a:endParaRPr lang="hr-HR" sz="1400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 smtClean="0">
                <a:latin typeface="Georgia" pitchFamily="18" charset="0"/>
              </a:rPr>
              <a:t> poseban naglasak na promoviranju maslinovih ulja domaćih maslinika dostupnih svim građanima</a:t>
            </a:r>
            <a:endParaRPr lang="hr-HR" sz="14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850" y="792163"/>
            <a:ext cx="2016125" cy="163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6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  <a:cs typeface="+mn-cs"/>
              </a:rPr>
              <a:t>1</a:t>
            </a:r>
          </a:p>
        </p:txBody>
      </p:sp>
      <p:pic>
        <p:nvPicPr>
          <p:cNvPr id="16392" name="Picture 13" descr="glavna_whit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492375"/>
            <a:ext cx="27860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62025" y="1341438"/>
            <a:ext cx="8723313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izgradnja imidža Hrvatske kao </a:t>
            </a: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zemlje izvrsnih maslinovih ulja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40322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povećati </a:t>
            </a:r>
            <a:r>
              <a:rPr lang="hr-HR" sz="1400" dirty="0" smtClean="0">
                <a:latin typeface="Georgia" pitchFamily="18" charset="0"/>
              </a:rPr>
              <a:t>svjesnost o kvaliteti izrade maslinovog ulja u Hrvatskoj i kompetentnosti hrvatskih uljarskih stručnjaka</a:t>
            </a:r>
          </a:p>
          <a:p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 smtClean="0">
                <a:latin typeface="Georgia" pitchFamily="18" charset="0"/>
              </a:rPr>
              <a:t> povećati svjesnost inozemnih gostiju o kvaliteti hrvatskih maslinovih ulja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</a:t>
            </a:r>
            <a:r>
              <a:rPr lang="hr-HR" sz="1400" dirty="0" smtClean="0">
                <a:latin typeface="Georgia" pitchFamily="18" charset="0"/>
              </a:rPr>
              <a:t>izgraditi interes inozemnih gostiju za kupnju maslinovog ulja kao </a:t>
            </a:r>
            <a:r>
              <a:rPr lang="hr-HR" sz="1400" dirty="0" err="1" smtClean="0">
                <a:latin typeface="Georgia" pitchFamily="18" charset="0"/>
              </a:rPr>
              <a:t>mementa</a:t>
            </a:r>
            <a:r>
              <a:rPr lang="hr-HR" sz="1400" dirty="0" smtClean="0">
                <a:latin typeface="Georgia" pitchFamily="18" charset="0"/>
              </a:rPr>
              <a:t> s putovanja u Hrvatskoj</a:t>
            </a:r>
          </a:p>
          <a:p>
            <a:pPr>
              <a:buFont typeface="Arial" charset="0"/>
              <a:buChar char="•"/>
            </a:pPr>
            <a:endParaRPr lang="hr-HR" sz="14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388" y="792163"/>
            <a:ext cx="2016125" cy="163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6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  <a:cs typeface="+mn-cs"/>
              </a:rPr>
              <a:t>2</a:t>
            </a:r>
          </a:p>
        </p:txBody>
      </p:sp>
      <p:pic>
        <p:nvPicPr>
          <p:cNvPr id="17416" name="Picture 8" descr="olive3_14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565400"/>
            <a:ext cx="2655888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62025" y="1341438"/>
            <a:ext cx="8723313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povećanje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prodaje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hrvatskih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endParaRPr lang="hr-HR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maslinovih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ulja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u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inozemstvu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38877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izgraditi prepoznatljivost hrvatskih maslinovih ulja na izvoznim tržištima</a:t>
            </a:r>
            <a:br>
              <a:rPr lang="hr-HR" sz="1400" dirty="0">
                <a:latin typeface="Georgia" pitchFamily="18" charset="0"/>
              </a:rPr>
            </a:br>
            <a:endParaRPr lang="hr-HR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 smtClean="0">
                <a:latin typeface="Georgia" pitchFamily="18" charset="0"/>
              </a:rPr>
              <a:t> izgraditi interes inozemnih gostiju za kupnju hrvatskih maslinovih ulja i u domicilnim zemljama</a:t>
            </a:r>
          </a:p>
          <a:p>
            <a:endParaRPr lang="hr-HR" sz="1400" dirty="0">
              <a:solidFill>
                <a:srgbClr val="FF0000"/>
              </a:solidFill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hr-HR" sz="1400" dirty="0">
                <a:latin typeface="Georgia" pitchFamily="18" charset="0"/>
              </a:rPr>
              <a:t> pozicioniranje Hrvatske kao zemlje koja proizvodi  izvrsna maslinova </a:t>
            </a:r>
            <a:r>
              <a:rPr lang="hr-HR" sz="1400" dirty="0" smtClean="0">
                <a:latin typeface="Georgia" pitchFamily="18" charset="0"/>
              </a:rPr>
              <a:t>ulja (po uzoru na Švicarsku – sir, čokolada, satovi)</a:t>
            </a:r>
            <a:endParaRPr lang="hr-HR" sz="14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792163"/>
            <a:ext cx="2017713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0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  <a:cs typeface="+mn-cs"/>
              </a:rPr>
              <a:t>3</a:t>
            </a:r>
          </a:p>
        </p:txBody>
      </p:sp>
      <p:pic>
        <p:nvPicPr>
          <p:cNvPr id="18440" name="Picture 8" descr="556754_340089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557463"/>
            <a:ext cx="3282950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900113" y="1671638"/>
            <a:ext cx="7786687" cy="533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Kako ostvariti definirane ciljeve?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597693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vi-VN" sz="1400" dirty="0">
                <a:latin typeface="Georgia" pitchFamily="18" charset="0"/>
              </a:rPr>
              <a:t> pokretanjem projekta </a:t>
            </a:r>
            <a:r>
              <a:rPr lang="vi-VN" sz="1400" b="1" dirty="0">
                <a:latin typeface="Georgia" pitchFamily="18" charset="0"/>
              </a:rPr>
              <a:t>“Hrvatska – zemlja maslinovog ulja” </a:t>
            </a:r>
            <a:r>
              <a:rPr lang="vi-VN" sz="1400" dirty="0">
                <a:latin typeface="Georgia" pitchFamily="18" charset="0"/>
              </a:rPr>
              <a:t>koji će na godišnjoj razini sustavno promovirati maslinovo ulje u Hrvatskoj i inozemstvu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vi-VN" sz="1400" dirty="0">
                <a:latin typeface="Georgia" pitchFamily="18" charset="0"/>
              </a:rPr>
              <a:t> </a:t>
            </a:r>
            <a:r>
              <a:rPr lang="hr-HR" sz="1400" dirty="0" smtClean="0">
                <a:latin typeface="Georgia" pitchFamily="18" charset="0"/>
              </a:rPr>
              <a:t>podrškom </a:t>
            </a:r>
            <a:r>
              <a:rPr lang="vi-VN" sz="1400" dirty="0" smtClean="0">
                <a:latin typeface="Georgia" pitchFamily="18" charset="0"/>
              </a:rPr>
              <a:t>projekt</a:t>
            </a:r>
            <a:r>
              <a:rPr lang="hr-HR" sz="1400" dirty="0" smtClean="0">
                <a:latin typeface="Georgia" pitchFamily="18" charset="0"/>
              </a:rPr>
              <a:t>u </a:t>
            </a:r>
            <a:r>
              <a:rPr lang="vi-VN" sz="1400" dirty="0">
                <a:latin typeface="Georgia" pitchFamily="18" charset="0"/>
              </a:rPr>
              <a:t>koji </a:t>
            </a:r>
            <a:r>
              <a:rPr lang="hr-HR" sz="1400" dirty="0">
                <a:latin typeface="Georgia" pitchFamily="18" charset="0"/>
              </a:rPr>
              <a:t>k</a:t>
            </a:r>
            <a:r>
              <a:rPr lang="vi-VN" sz="1400" dirty="0">
                <a:latin typeface="Georgia" pitchFamily="18" charset="0"/>
              </a:rPr>
              <a:t>omunicira važnost konzumiranja maslinovog ulja s ciljem povećanja potrošnje, jačanja domaćih brandova i stvaranja izvoznog proizvoda</a:t>
            </a:r>
          </a:p>
          <a:p>
            <a:pPr>
              <a:buFont typeface="Arial" charset="0"/>
              <a:buChar char="•"/>
            </a:pPr>
            <a:endParaRPr lang="vi-VN" sz="1400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vi-VN" sz="1400" dirty="0">
                <a:latin typeface="Georgia" pitchFamily="18" charset="0"/>
              </a:rPr>
              <a:t> </a:t>
            </a:r>
            <a:r>
              <a:rPr lang="hr-HR" sz="1400" dirty="0" smtClean="0">
                <a:latin typeface="Georgia" pitchFamily="18" charset="0"/>
              </a:rPr>
              <a:t>podrškom projektu</a:t>
            </a:r>
            <a:r>
              <a:rPr lang="vi-VN" sz="1400" dirty="0" smtClean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koji predstavlja</a:t>
            </a: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 smtClean="0">
                <a:latin typeface="Georgia" pitchFamily="18" charset="0"/>
              </a:rPr>
              <a:t>doda</a:t>
            </a:r>
            <a:r>
              <a:rPr lang="hr-HR" sz="1400" dirty="0" smtClean="0">
                <a:latin typeface="Georgia" pitchFamily="18" charset="0"/>
              </a:rPr>
              <a:t>t</a:t>
            </a:r>
            <a:r>
              <a:rPr lang="vi-VN" sz="1400" dirty="0" smtClean="0">
                <a:latin typeface="Georgia" pitchFamily="18" charset="0"/>
              </a:rPr>
              <a:t>nu </a:t>
            </a:r>
            <a:r>
              <a:rPr lang="vi-VN" sz="1400" dirty="0">
                <a:latin typeface="Georgia" pitchFamily="18" charset="0"/>
              </a:rPr>
              <a:t>vrijednost hrvatskom gospodarstvu (</a:t>
            </a:r>
            <a:r>
              <a:rPr lang="hr-HR" sz="1400" dirty="0">
                <a:latin typeface="Georgia" pitchFamily="18" charset="0"/>
              </a:rPr>
              <a:t>jačanje iznimno značajnih</a:t>
            </a:r>
            <a:r>
              <a:rPr lang="hr-HR" sz="1400" dirty="0"/>
              <a:t>,</a:t>
            </a:r>
            <a:r>
              <a:rPr lang="hr-HR" sz="1400" dirty="0">
                <a:latin typeface="Georgia" pitchFamily="18" charset="0"/>
              </a:rPr>
              <a:t> ali nedovoljno iskorištenih gospodarskih grana: </a:t>
            </a:r>
            <a:r>
              <a:rPr lang="hr-HR" sz="1400" dirty="0" err="1">
                <a:latin typeface="Georgia" pitchFamily="18" charset="0"/>
              </a:rPr>
              <a:t>uljarstva</a:t>
            </a:r>
            <a:r>
              <a:rPr lang="hr-HR" sz="1400" dirty="0">
                <a:latin typeface="Georgia" pitchFamily="18" charset="0"/>
              </a:rPr>
              <a:t> i maslinarstva</a:t>
            </a:r>
            <a:r>
              <a:rPr lang="vi-VN" sz="1400" dirty="0">
                <a:latin typeface="Georgia" pitchFamily="18" charset="0"/>
              </a:rPr>
              <a:t>) </a:t>
            </a:r>
            <a:endParaRPr lang="hr-HR" sz="1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200" smtClean="0">
                <a:solidFill>
                  <a:srgbClr val="898989"/>
                </a:solidFill>
                <a:latin typeface="Georgia" pitchFamily="18" charset="0"/>
                <a:cs typeface="Arial" charset="0"/>
              </a:rPr>
              <a:t>Hrvatska</a:t>
            </a:r>
            <a:r>
              <a:rPr lang="hr-HR" sz="12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lang="hr-HR" sz="1400" b="1" smtClean="0">
                <a:solidFill>
                  <a:srgbClr val="898989"/>
                </a:solidFill>
                <a:latin typeface="Arial" charset="0"/>
                <a:cs typeface="Arial" charset="0"/>
              </a:rPr>
              <a:t>ZEMLJA MASLINOVOG ULJA!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6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971550" y="2492375"/>
            <a:ext cx="59769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1400" dirty="0">
                <a:latin typeface="Georgia" pitchFamily="18" charset="0"/>
              </a:rPr>
              <a:t>Projekt se sastoji od organizacije niza događanja putem kojih će se u Hrvatskoj i inozemstvu promovirati važnost svakodnevnog konzumiranj</a:t>
            </a:r>
            <a:r>
              <a:rPr lang="hr-HR" sz="1400" dirty="0">
                <a:latin typeface="Georgia" pitchFamily="18" charset="0"/>
              </a:rPr>
              <a:t>a </a:t>
            </a:r>
            <a:r>
              <a:rPr lang="vi-VN" sz="1400" dirty="0">
                <a:latin typeface="Georgia" pitchFamily="18" charset="0"/>
              </a:rPr>
              <a:t>maslinovog ulja te </a:t>
            </a:r>
            <a:r>
              <a:rPr lang="hr-HR" sz="1400" dirty="0">
                <a:latin typeface="Georgia" pitchFamily="18" charset="0"/>
              </a:rPr>
              <a:t>prezentirati </a:t>
            </a:r>
            <a:r>
              <a:rPr lang="vi-VN" sz="1400" dirty="0">
                <a:latin typeface="Georgia" pitchFamily="18" charset="0"/>
              </a:rPr>
              <a:t>najbolja hrvatska maslinova ulja.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vi-VN" sz="1400" b="1" dirty="0">
                <a:latin typeface="Georgia" pitchFamily="18" charset="0"/>
              </a:rPr>
              <a:t>Tjed</a:t>
            </a:r>
            <a:r>
              <a:rPr lang="hr-HR" sz="1400" b="1" dirty="0" err="1">
                <a:latin typeface="Georgia" pitchFamily="18" charset="0"/>
              </a:rPr>
              <a:t>an</a:t>
            </a:r>
            <a:r>
              <a:rPr lang="vi-VN" sz="1400" b="1" dirty="0">
                <a:latin typeface="Georgia" pitchFamily="18" charset="0"/>
              </a:rPr>
              <a:t> maslinovog ulja</a:t>
            </a:r>
            <a:r>
              <a:rPr lang="hr-HR" sz="1400" dirty="0">
                <a:latin typeface="Georgia" pitchFamily="18" charset="0"/>
              </a:rPr>
              <a:t> – održava se </a:t>
            </a:r>
            <a:r>
              <a:rPr lang="vi-VN" sz="1400" dirty="0">
                <a:latin typeface="Georgia" pitchFamily="18" charset="0"/>
              </a:rPr>
              <a:t>krajem svibnja (16.</a:t>
            </a:r>
            <a:r>
              <a:rPr lang="hr-HR" sz="1400" dirty="0"/>
              <a:t>0</a:t>
            </a:r>
            <a:r>
              <a:rPr lang="vi-VN" sz="1400" dirty="0">
                <a:latin typeface="Georgia" pitchFamily="18" charset="0"/>
              </a:rPr>
              <a:t>5.-22.05.2011) u Splitu. Tjedan maslinovog ulja, koji </a:t>
            </a:r>
            <a:r>
              <a:rPr lang="hr-HR" sz="1400" dirty="0">
                <a:latin typeface="Georgia" pitchFamily="18" charset="0"/>
              </a:rPr>
              <a:t>j</a:t>
            </a:r>
            <a:r>
              <a:rPr lang="vi-VN" sz="1400" dirty="0">
                <a:latin typeface="Georgia" pitchFamily="18" charset="0"/>
              </a:rPr>
              <a:t>e već </a:t>
            </a: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uspješno organizira</a:t>
            </a:r>
            <a:r>
              <a:rPr lang="hr-HR" sz="1400" dirty="0">
                <a:latin typeface="Georgia" pitchFamily="18" charset="0"/>
              </a:rPr>
              <a:t>n</a:t>
            </a:r>
            <a:r>
              <a:rPr lang="vi-VN" sz="1400" dirty="0">
                <a:latin typeface="Georgia" pitchFamily="18" charset="0"/>
              </a:rPr>
              <a:t> posljednje dvije godine, </a:t>
            </a:r>
            <a:r>
              <a:rPr lang="hr-HR" sz="1400" dirty="0">
                <a:latin typeface="Georgia" pitchFamily="18" charset="0"/>
              </a:rPr>
              <a:t>ostvario</a:t>
            </a:r>
            <a:r>
              <a:rPr lang="vi-VN" sz="1400" dirty="0">
                <a:latin typeface="Georgia" pitchFamily="18" charset="0"/>
              </a:rPr>
              <a:t> je veliku posjećenost od strane građana,</a:t>
            </a:r>
            <a:r>
              <a:rPr lang="hr-HR" sz="1400" dirty="0">
                <a:latin typeface="Georgia" pitchFamily="18" charset="0"/>
              </a:rPr>
              <a:t> značajnu</a:t>
            </a:r>
            <a:r>
              <a:rPr lang="vi-VN" sz="1400" dirty="0">
                <a:latin typeface="Georgia" pitchFamily="18" charset="0"/>
              </a:rPr>
              <a:t> medijsku pokrivenost te je izazvao </a:t>
            </a:r>
            <a:r>
              <a:rPr lang="hr-HR" sz="1400" dirty="0">
                <a:latin typeface="Georgia" pitchFamily="18" charset="0"/>
              </a:rPr>
              <a:t>izniman </a:t>
            </a:r>
            <a:r>
              <a:rPr lang="vi-VN" sz="1400" dirty="0">
                <a:latin typeface="Georgia" pitchFamily="18" charset="0"/>
              </a:rPr>
              <a:t>interes</a:t>
            </a:r>
            <a:r>
              <a:rPr lang="hr-HR" sz="1400" dirty="0">
                <a:latin typeface="Georgia" pitchFamily="18" charset="0"/>
              </a:rPr>
              <a:t> inozemnih gostiju</a:t>
            </a:r>
            <a:r>
              <a:rPr lang="vi-VN" sz="1400" dirty="0">
                <a:latin typeface="Georgia" pitchFamily="18" charset="0"/>
              </a:rPr>
              <a:t>.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hr-HR" sz="1400" b="1" dirty="0">
                <a:latin typeface="Georgia" pitchFamily="18" charset="0"/>
              </a:rPr>
              <a:t>Ljeto s maslinovim </a:t>
            </a:r>
            <a:r>
              <a:rPr lang="vi-VN" sz="1400" b="1" dirty="0">
                <a:latin typeface="Georgia" pitchFamily="18" charset="0"/>
              </a:rPr>
              <a:t>ulj</a:t>
            </a:r>
            <a:r>
              <a:rPr lang="hr-HR" sz="1400" b="1" dirty="0">
                <a:latin typeface="Georgia" pitchFamily="18" charset="0"/>
              </a:rPr>
              <a:t>em - </a:t>
            </a:r>
            <a:r>
              <a:rPr lang="hr-HR" sz="1400" dirty="0">
                <a:latin typeface="Georgia" pitchFamily="18" charset="0"/>
              </a:rPr>
              <a:t> p</a:t>
            </a:r>
            <a:r>
              <a:rPr lang="vi-VN" sz="1400" dirty="0">
                <a:latin typeface="Georgia" pitchFamily="18" charset="0"/>
              </a:rPr>
              <a:t>rojekt se nastav</a:t>
            </a:r>
            <a:r>
              <a:rPr lang="hr-HR" sz="1400" dirty="0" err="1">
                <a:latin typeface="Georgia" pitchFamily="18" charset="0"/>
              </a:rPr>
              <a:t>lja</a:t>
            </a:r>
            <a:r>
              <a:rPr lang="vi-VN" sz="1400" dirty="0">
                <a:latin typeface="Georgia" pitchFamily="18" charset="0"/>
              </a:rPr>
              <a:t> </a:t>
            </a:r>
            <a:r>
              <a:rPr lang="hr-HR" sz="1400" dirty="0">
                <a:latin typeface="Georgia" pitchFamily="18" charset="0"/>
              </a:rPr>
              <a:t>nizom</a:t>
            </a:r>
            <a:r>
              <a:rPr lang="vi-VN" sz="1400" dirty="0">
                <a:latin typeface="Georgia" pitchFamily="18" charset="0"/>
              </a:rPr>
              <a:t> sličn</a:t>
            </a:r>
            <a:r>
              <a:rPr lang="hr-HR" sz="1400" dirty="0">
                <a:latin typeface="Georgia" pitchFamily="18" charset="0"/>
              </a:rPr>
              <a:t>ih</a:t>
            </a:r>
            <a:r>
              <a:rPr lang="vi-VN" sz="1400" dirty="0">
                <a:latin typeface="Georgia" pitchFamily="18" charset="0"/>
              </a:rPr>
              <a:t> događanja manjeg opsega u 15 hrvatskih gradova  tijekom ljetnih mjeseci. </a:t>
            </a:r>
            <a:r>
              <a:rPr lang="hr-HR" sz="1400" dirty="0">
                <a:latin typeface="Georgia" pitchFamily="18" charset="0"/>
              </a:rPr>
              <a:t/>
            </a:r>
            <a:br>
              <a:rPr lang="hr-HR" sz="1400" dirty="0">
                <a:latin typeface="Georgia" pitchFamily="18" charset="0"/>
              </a:rPr>
            </a:br>
            <a:endParaRPr lang="vi-VN" sz="1400" dirty="0">
              <a:latin typeface="Georgia" pitchFamily="18" charset="0"/>
            </a:endParaRPr>
          </a:p>
          <a:p>
            <a:r>
              <a:rPr lang="hr-HR" sz="1400" b="1" dirty="0">
                <a:latin typeface="Georgia" pitchFamily="18" charset="0"/>
              </a:rPr>
              <a:t>Inozemni nastupi </a:t>
            </a:r>
            <a:r>
              <a:rPr lang="hr-HR" sz="1400" dirty="0">
                <a:latin typeface="Georgia" pitchFamily="18" charset="0"/>
              </a:rPr>
              <a:t>- p</a:t>
            </a:r>
            <a:r>
              <a:rPr lang="vi-VN" sz="1400" dirty="0">
                <a:latin typeface="Georgia" pitchFamily="18" charset="0"/>
              </a:rPr>
              <a:t>ojedina događanja su tako definirana da se mogu preslikati i na bilo koju drugu državu, nastup na turističkim sajmovima i sl</a:t>
            </a:r>
            <a:r>
              <a:rPr lang="hr-HR" sz="1400" dirty="0"/>
              <a:t>.</a:t>
            </a:r>
            <a:r>
              <a:rPr lang="hr-HR" sz="1400" dirty="0">
                <a:latin typeface="Georgia" pitchFamily="18" charset="0"/>
              </a:rPr>
              <a:t> </a:t>
            </a:r>
            <a:r>
              <a:rPr lang="vi-VN" sz="1400" dirty="0">
                <a:latin typeface="Georgia" pitchFamily="18" charset="0"/>
              </a:rPr>
              <a:t>Prvo događanje izvan Hrvatske </a:t>
            </a:r>
            <a:r>
              <a:rPr lang="vi-VN" sz="1400" dirty="0" smtClean="0">
                <a:latin typeface="Georgia" pitchFamily="18" charset="0"/>
              </a:rPr>
              <a:t>bit </a:t>
            </a:r>
            <a:r>
              <a:rPr lang="vi-VN" sz="1400" dirty="0">
                <a:latin typeface="Georgia" pitchFamily="18" charset="0"/>
              </a:rPr>
              <a:t>će u rujnu 2011. u Beogradu.</a:t>
            </a:r>
            <a:endParaRPr lang="hr-HR" sz="1400" dirty="0">
              <a:latin typeface="Georgia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900113" y="1341438"/>
            <a:ext cx="7786687" cy="1079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Koncept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projekta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“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Hrvatska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endParaRPr lang="hr-HR" sz="2800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–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zemlja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maslinovog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ulja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+mn-cs"/>
              </a:rPr>
              <a:t>!”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1405</Words>
  <Application>Microsoft Office PowerPoint</Application>
  <PresentationFormat>Prikaz na zaslonu (4:3)</PresentationFormat>
  <Paragraphs>207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</vt:vector>
  </TitlesOfParts>
  <Company>Manufaktura d.o.o.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design</dc:creator>
  <cp:lastModifiedBy>Nelija Rudolfi</cp:lastModifiedBy>
  <cp:revision>79</cp:revision>
  <dcterms:created xsi:type="dcterms:W3CDTF">2011-01-12T15:00:28Z</dcterms:created>
  <dcterms:modified xsi:type="dcterms:W3CDTF">2011-02-01T08:23:10Z</dcterms:modified>
</cp:coreProperties>
</file>