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84" r:id="rId8"/>
    <p:sldId id="261" r:id="rId9"/>
    <p:sldId id="285" r:id="rId10"/>
    <p:sldId id="262" r:id="rId11"/>
    <p:sldId id="263" r:id="rId12"/>
    <p:sldId id="264" r:id="rId13"/>
    <p:sldId id="265" r:id="rId14"/>
    <p:sldId id="266" r:id="rId15"/>
    <p:sldId id="28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17287B6-9A0B-4CAB-9178-D4724D7F4942}" type="datetimeFigureOut">
              <a:rPr lang="sr-Latn-CS" smtClean="0"/>
              <a:t>1.2.2016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08DBF-2B0F-40DE-8B3D-AD037F4EB319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DENTALNI IMPLANTATI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Temeljna načela postavljanja implantata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dirty="0" smtClean="0"/>
              <a:t>da </a:t>
            </a:r>
            <a:r>
              <a:rPr lang="hr-HR" dirty="0"/>
              <a:t>se ugradnjom implantata mogu baviti samo stručnjaci   </a:t>
            </a:r>
          </a:p>
          <a:p>
            <a:pPr lvl="0"/>
            <a:r>
              <a:rPr lang="hr-HR" dirty="0"/>
              <a:t>da za ugradnju mora postojati odgovarajuća kirurška oprema i instrumentarij</a:t>
            </a:r>
          </a:p>
          <a:p>
            <a:pPr lvl="0"/>
            <a:r>
              <a:rPr lang="hr-HR" dirty="0"/>
              <a:t>da je zdravstveno stanje pacijenta zadovoljavajuće, da ne boluje od neke bolesti koja može ugroziti budućnost implantata ili zdravlje pacijenta</a:t>
            </a:r>
          </a:p>
          <a:p>
            <a:pPr lvl="0"/>
            <a:r>
              <a:rPr lang="hr-HR" dirty="0"/>
              <a:t>da je pacijent upućen u oralnu higijenu i pravilno je održava</a:t>
            </a:r>
          </a:p>
          <a:p>
            <a:pPr lvl="0"/>
            <a:r>
              <a:rPr lang="hr-HR" dirty="0"/>
              <a:t>da je lokalno stanje čeljusti provjerena kakvoća kosti, usna i debljina grebena te odnos grebena prema ostalim anatomskim strukturama.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Sam proces oseointegracije implantata u gornjoj čeljusti traje od tri do šest mjeseci, a u donjoj oko četiri mjeseca. Implantati u tom razdoblju ne smiju biti opterećeni žvačnim silama.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34" y="3140968"/>
            <a:ext cx="2137021" cy="28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636912"/>
            <a:ext cx="8503920" cy="3462136"/>
          </a:xfrm>
        </p:spPr>
        <p:txBody>
          <a:bodyPr/>
          <a:lstStyle/>
          <a:p>
            <a:r>
              <a:rPr lang="hr-HR" dirty="0"/>
              <a:t>Pojmom oseointegracije označava se strukturalna i funkcijska veza implantata i kosti koja bi nakon izrade protetske suprastrukture trebala osigurati trajno funkcionalno i estetsko rješenje.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Implantati se ugrađuju tek po završetku rasta i razvoja čeljusti u zdravoj usnoj šupljini s dostatnom koštanom potporom.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003923" cy="30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KONTRAINDIKACIJE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038200"/>
          </a:xfrm>
        </p:spPr>
        <p:txBody>
          <a:bodyPr>
            <a:normAutofit/>
          </a:bodyPr>
          <a:lstStyle/>
          <a:p>
            <a:r>
              <a:rPr lang="hr-HR" dirty="0" smtClean="0"/>
              <a:t>manjak kosti</a:t>
            </a:r>
          </a:p>
          <a:p>
            <a:r>
              <a:rPr lang="hr-HR" dirty="0" smtClean="0"/>
              <a:t> pušenje</a:t>
            </a:r>
          </a:p>
          <a:p>
            <a:r>
              <a:rPr lang="hr-HR" dirty="0" smtClean="0"/>
              <a:t> </a:t>
            </a:r>
            <a:r>
              <a:rPr lang="hr-HR" dirty="0"/>
              <a:t>sistemske bolesti </a:t>
            </a:r>
          </a:p>
          <a:p>
            <a:r>
              <a:rPr lang="hr-HR" dirty="0" smtClean="0"/>
              <a:t> </a:t>
            </a:r>
            <a:r>
              <a:rPr lang="hr-HR" dirty="0"/>
              <a:t>loša oralna </a:t>
            </a:r>
            <a:r>
              <a:rPr lang="hr-HR" dirty="0" smtClean="0"/>
              <a:t>higijena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28860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Implantati se koriste uspješno već desetljećima. S pažljivim održavanjem funkcionirat će godinama. Danas uspješnost implantološke terapije doseže 98%. Izuzetno je važna dobra oralna higijena te redoviti kontrolni posjeti stomatologu. Kontrolni posjeti omogućit će promptno rješavanje problema prije nego postanu prijetnja stabilnosti implantata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670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VRSTE SUVREMENIH DENTALNIH IMPLANTATA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VRSTI </a:t>
            </a:r>
            <a:r>
              <a:rPr lang="hr-HR" dirty="0" smtClean="0">
                <a:solidFill>
                  <a:srgbClr val="FF0000"/>
                </a:solidFill>
              </a:rPr>
              <a:t>MATERIJALA :    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KOVINSKI 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KERAMIČKI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PO OBLIKU :       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CILINDRIČNI 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KONUSNI 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PLOČASTI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PO STANJU POVRŠINE :       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NAVOJIMA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BEZ NAVOJA 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GLATKI 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HRAPAVI </a:t>
            </a: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PREMA PROIZVOĐAČU </a:t>
            </a:r>
          </a:p>
          <a:p>
            <a:r>
              <a:rPr lang="hr-HR" dirty="0" smtClean="0"/>
              <a:t>danas </a:t>
            </a:r>
            <a:r>
              <a:rPr lang="hr-HR" dirty="0"/>
              <a:t>u svijetu u oko 70% slučajeva koriste vijčani oblici implantata. </a:t>
            </a:r>
            <a:endParaRPr lang="hr-HR" dirty="0" smtClean="0"/>
          </a:p>
          <a:p>
            <a:r>
              <a:rPr lang="hr-HR" dirty="0" smtClean="0"/>
              <a:t>Površina </a:t>
            </a:r>
            <a:r>
              <a:rPr lang="hr-HR" dirty="0"/>
              <a:t>može biti glatka ili hrapava, a hrapavost se ostvaruje pjeskarenjem i jetkanjem, laserskom obradom ili nanošenjem sloja nekog materijala (hidroksil-apatit, aluminij-oksidna keramika, titanplazma</a:t>
            </a:r>
            <a:r>
              <a:rPr lang="hr-HR" dirty="0" smtClean="0"/>
              <a:t>...)</a:t>
            </a:r>
          </a:p>
          <a:p>
            <a:r>
              <a:rPr lang="hr-HR" dirty="0" smtClean="0"/>
              <a:t> </a:t>
            </a:r>
            <a:r>
              <a:rPr lang="hr-HR" dirty="0"/>
              <a:t>Hrapavost povećava površinu implantata 6-10 puta, što ubrzava proces oseointegracije, a ostvaruje se i dodatna mehanička veza s okolinom (micro-interlocking)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plantati0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6572296" cy="442915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Z-Systems-zirconia-dental-implant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71670" y="1928802"/>
            <a:ext cx="4842916" cy="38576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Iz velike ponude implantoloških sustava na hrvatskom tržištu, nekoliko sustava klinički se češće upotrebljuje:</a:t>
            </a:r>
          </a:p>
          <a:p>
            <a:pPr lvl="0"/>
            <a:r>
              <a:rPr lang="hr-HR" b="1" dirty="0"/>
              <a:t>Astra Tech Implants,</a:t>
            </a:r>
            <a:endParaRPr lang="hr-HR" dirty="0"/>
          </a:p>
          <a:p>
            <a:pPr lvl="0"/>
            <a:r>
              <a:rPr lang="hr-HR" b="1" dirty="0"/>
              <a:t>ANKYLOSS-Implant-System</a:t>
            </a:r>
            <a:r>
              <a:rPr lang="hr-HR" dirty="0"/>
              <a:t>, Degussa Dental,</a:t>
            </a:r>
          </a:p>
          <a:p>
            <a:pPr lvl="0"/>
            <a:r>
              <a:rPr lang="hr-HR" b="1" dirty="0"/>
              <a:t>Replace Select Tapered</a:t>
            </a:r>
            <a:r>
              <a:rPr lang="hr-HR" dirty="0"/>
              <a:t>, Nobel Biocare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POVIJEST </a:t>
            </a:r>
            <a:r>
              <a:rPr lang="hr-HR" dirty="0"/>
              <a:t>I RAZVOJ IMPLANTATA</a:t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sa </a:t>
            </a:r>
            <a:r>
              <a:rPr lang="hr-HR" dirty="0"/>
              <a:t>zubnim implantatima susrećemo </a:t>
            </a:r>
            <a:r>
              <a:rPr lang="hr-HR" dirty="0" smtClean="0"/>
              <a:t>se već </a:t>
            </a:r>
            <a:r>
              <a:rPr lang="hr-HR" dirty="0"/>
              <a:t>prije 1300 godina i to kod drevne civilizacije Maja. 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U </a:t>
            </a:r>
            <a:r>
              <a:rPr lang="hr-HR" dirty="0"/>
              <a:t>starim iskopinama istraživači su pronašli kosti lubanje u kojoj je još uvijek bio nadomjestak za zub, napravljen od dijelova tijela školjke. </a:t>
            </a:r>
            <a:endParaRPr lang="hr-HR" dirty="0" smtClean="0"/>
          </a:p>
          <a:p>
            <a:r>
              <a:rPr lang="hr-HR" dirty="0" smtClean="0"/>
              <a:t>Slično 1930</a:t>
            </a:r>
            <a:r>
              <a:rPr lang="hr-HR" dirty="0"/>
              <a:t>. godine na iskopištu u Hondurasu</a:t>
            </a:r>
            <a:r>
              <a:rPr lang="hr-HR" dirty="0" smtClean="0"/>
              <a:t>,</a:t>
            </a:r>
          </a:p>
          <a:p>
            <a:pPr marL="0" indent="0">
              <a:buNone/>
            </a:pPr>
            <a:r>
              <a:rPr lang="hr-HR" dirty="0" smtClean="0"/>
              <a:t>   </a:t>
            </a:r>
            <a:r>
              <a:rPr lang="hr-HR" dirty="0"/>
              <a:t>a prapočetke zubnih nadomjestaka nalazimo i u </a:t>
            </a:r>
            <a:r>
              <a:rPr lang="hr-HR" dirty="0" smtClean="0"/>
              <a:t>   drevnom </a:t>
            </a:r>
            <a:r>
              <a:rPr lang="hr-HR" dirty="0"/>
              <a:t>Egiptu gdje su se izrađivali od školjki i bjelokosti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PRIPREMA BOLESNIKA ZA IMPLANTOPROTETSKU REHABILITACIJU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u="sng" dirty="0" smtClean="0"/>
              <a:t>Pregled </a:t>
            </a:r>
            <a:r>
              <a:rPr lang="hr-HR" u="sng" dirty="0"/>
              <a:t>bolesnika</a:t>
            </a:r>
            <a:endParaRPr lang="hr-HR" dirty="0"/>
          </a:p>
          <a:p>
            <a:pPr lvl="0"/>
            <a:r>
              <a:rPr lang="hr-HR" dirty="0" smtClean="0"/>
              <a:t>Detaljan </a:t>
            </a:r>
            <a:r>
              <a:rPr lang="hr-HR" dirty="0"/>
              <a:t>klinički pregled</a:t>
            </a:r>
          </a:p>
          <a:p>
            <a:pPr lvl="0"/>
            <a:r>
              <a:rPr lang="hr-HR" dirty="0"/>
              <a:t>Analizu rentgenske snimke</a:t>
            </a:r>
          </a:p>
          <a:p>
            <a:pPr lvl="0"/>
            <a:r>
              <a:rPr lang="hr-HR" dirty="0"/>
              <a:t>Izraditi studijske modele</a:t>
            </a:r>
          </a:p>
          <a:p>
            <a:r>
              <a:rPr lang="hr-HR" dirty="0"/>
              <a:t>Klinički pregled obuhvača anamnezu, inspekciju i palpaciju koštanog i mekog tkiva u usnoj šupljini. Prvi korak je uzimanje opće i lokalne anamneze da bi se isključile eventualne kontraindikacije. Važno je u razgovoru procijeniti bolesnikovu psihičku stabilnost i njegovu motiviranost, a time i što on očekuje od terapije.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Inspekcijom i palpacijom utvrdit ćemo visinu i širinu alveolarnog nastavka(stupanj altrofije, širinu i debljinu pričvrsne gingive, količinu sline i stupanj oralne higijene) i otkriti eventualne anomalije.</a:t>
            </a:r>
          </a:p>
          <a:p>
            <a:r>
              <a:rPr lang="hr-HR" dirty="0"/>
              <a:t>Važno je utvrditi međučeljusni odnos, visinu zagriza te pregledati i temporomandibularni zglob.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u="sng" dirty="0"/>
              <a:t>Rentgenska analiza</a:t>
            </a:r>
            <a:endParaRPr lang="hr-HR" dirty="0"/>
          </a:p>
          <a:p>
            <a:r>
              <a:rPr lang="hr-HR" dirty="0"/>
              <a:t>S pomoću kvalitetne ortopantomogramske snimke možemo uočiti anatomske odnose, kakvoću kosti i visinu alveolarnog nastavka.</a:t>
            </a:r>
          </a:p>
          <a:p>
            <a:r>
              <a:rPr lang="hr-HR" dirty="0"/>
              <a:t> Korištenje rentgenskih pretraga važno je jer osim prikazivanja stanja čeljusnog grebena osigurava i uvid u položaj i veličinu maksimalnog sinusa i dna nosne šupljine</a:t>
            </a:r>
            <a:r>
              <a:rPr lang="hr-HR" dirty="0" smtClean="0"/>
              <a:t>.</a:t>
            </a:r>
          </a:p>
          <a:p>
            <a:r>
              <a:rPr lang="hr-HR" dirty="0" smtClean="0"/>
              <a:t>Još preciznije je CBCT snimka (3D)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u="sng" dirty="0" smtClean="0"/>
              <a:t>Izrada </a:t>
            </a:r>
            <a:r>
              <a:rPr lang="hr-HR" u="sng" dirty="0"/>
              <a:t>modela i kirurške šablone</a:t>
            </a:r>
            <a:endParaRPr lang="hr-HR" dirty="0"/>
          </a:p>
          <a:p>
            <a:r>
              <a:rPr lang="hr-HR" dirty="0"/>
              <a:t>Na temelju otiska obiju čeljusti izrade studijskih modela i njihova postavljanja u artikulator dobijemo postojeće intermaksilarne odnose.</a:t>
            </a:r>
          </a:p>
          <a:p>
            <a:r>
              <a:rPr lang="hr-HR" dirty="0"/>
              <a:t>Iz funkcionalnih i estetskih razloga najbolje je izvaditi protetički nadomjestak koji je vjerna kopija planirane protetske rehabilitacije.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u="sng" dirty="0"/>
              <a:t>Postupak ugradnje implantata</a:t>
            </a:r>
            <a:endParaRPr lang="hr-HR" dirty="0"/>
          </a:p>
          <a:p>
            <a:r>
              <a:rPr lang="hr-HR" dirty="0"/>
              <a:t>Postupak ugradnje dentalnih implantata rizičan je kirurški zahvat jer može izazvati postoperacijske komplikacije, jer i usprkos pravilnom preoperativnom planiranju može doći do niza komplikacija.</a:t>
            </a:r>
          </a:p>
          <a:p>
            <a:r>
              <a:rPr lang="hr-HR" dirty="0"/>
              <a:t>Da bi se kirurški zahvat mogao uspješno izvesti, potrebno je za svaku vrstu implantata imati odgovarajući instrumentarij i mikromotor </a:t>
            </a:r>
            <a:r>
              <a:rPr lang="hr-HR" dirty="0" smtClean="0"/>
              <a:t>I odgovarajuće </a:t>
            </a:r>
            <a:r>
              <a:rPr lang="hr-HR" dirty="0"/>
              <a:t>hlađenje za vrijeme zahvata. Prije zahvata pacijent mora isprati usta otopinom antiseptika.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u="sng" dirty="0"/>
              <a:t>Kirurški zahvat</a:t>
            </a:r>
            <a:endParaRPr lang="hr-HR" dirty="0"/>
          </a:p>
          <a:p>
            <a:r>
              <a:rPr lang="hr-HR" dirty="0"/>
              <a:t>Zahvat počinje rezom u mekom tkivu koji ide kroz sve slojeve sve do kosti tako da nakon ljuštenja mukoperiostalnog režnja bude osigurana preglednost područja.</a:t>
            </a:r>
          </a:p>
          <a:p>
            <a:r>
              <a:rPr lang="hr-HR" dirty="0"/>
              <a:t>Rez je obično na mjestu gdje nedostaje zub, ide po hrptu alveolarnog grebena, u maksili nešto više palatinalno, a u mandibuli nešto više lingualno. Zatim slijede dva rasteretna reza u restibul koji ne smije ići kroz interdentalnu papilu niti je papilu uopće potrebno uključiti u režanj jer nakon zarašćivanja režnja ljuštenjem papila dolaze do njihove retecije, što znatno narušava estetiku.</a:t>
            </a:r>
          </a:p>
          <a:p>
            <a:r>
              <a:rPr lang="hr-HR" dirty="0"/>
              <a:t>Nakon što se odljušti restabilni režanj, prikaže se koštani greben i odredi se mjesto ugradnje implantata koje obilježimo okruglim stvrdlom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r>
              <a:rPr lang="hr-HR" u="sng" dirty="0"/>
              <a:t>Postoperativne </a:t>
            </a:r>
            <a:r>
              <a:rPr lang="hr-HR" u="sng" dirty="0" smtClean="0"/>
              <a:t>komplikacije</a:t>
            </a:r>
          </a:p>
          <a:p>
            <a:pPr marL="0" indent="0">
              <a:buNone/>
            </a:pPr>
            <a:endParaRPr lang="hr-HR" dirty="0"/>
          </a:p>
          <a:p>
            <a:pPr lvl="0"/>
            <a:r>
              <a:rPr lang="hr-HR" dirty="0" smtClean="0"/>
              <a:t>Komplikacije </a:t>
            </a:r>
            <a:r>
              <a:rPr lang="hr-HR" dirty="0"/>
              <a:t>pri davanju anestezije</a:t>
            </a:r>
          </a:p>
          <a:p>
            <a:pPr lvl="0"/>
            <a:r>
              <a:rPr lang="hr-HR" dirty="0"/>
              <a:t>Probijanje mandibularnog kanala i perforacije dna maksilarnog sinusa</a:t>
            </a:r>
          </a:p>
          <a:p>
            <a:pPr lvl="0"/>
            <a:r>
              <a:rPr lang="hr-HR" dirty="0"/>
              <a:t>Povrede živaca, anatagonista</a:t>
            </a:r>
          </a:p>
          <a:p>
            <a:pPr lvl="0"/>
            <a:r>
              <a:rPr lang="hr-HR" dirty="0"/>
              <a:t>Frakture alveolarnog grebena i stijenke umjetne alveole</a:t>
            </a:r>
          </a:p>
          <a:p>
            <a:pPr lvl="0"/>
            <a:r>
              <a:rPr lang="hr-HR" dirty="0"/>
              <a:t>Prijelomi samog implantata</a:t>
            </a:r>
          </a:p>
          <a:p>
            <a:pPr lvl="0"/>
            <a:r>
              <a:rPr lang="hr-HR" dirty="0"/>
              <a:t>Frakture mandibule</a:t>
            </a:r>
          </a:p>
          <a:p>
            <a:pPr lvl="0"/>
            <a:r>
              <a:rPr lang="hr-HR" dirty="0"/>
              <a:t>Krvarenje i hematom što zahtijeva hemostazu, kompresiju rane i hladne obloge</a:t>
            </a:r>
          </a:p>
          <a:p>
            <a:pPr lvl="0"/>
            <a:r>
              <a:rPr lang="hr-HR" dirty="0"/>
              <a:t>Infekcija rane (u prvim danima nakon operacije)-</a:t>
            </a:r>
            <a:r>
              <a:rPr lang="hr-HR" dirty="0" smtClean="0"/>
              <a:t>bol,oteklinA</a:t>
            </a:r>
            <a:endParaRPr lang="hr-HR" dirty="0"/>
          </a:p>
          <a:p>
            <a:pPr lvl="0"/>
            <a:r>
              <a:rPr lang="hr-HR" dirty="0"/>
              <a:t>Ishemija sluznice uslijed prečvrsto stegnutih šavova</a:t>
            </a:r>
          </a:p>
          <a:p>
            <a:pPr lvl="0"/>
            <a:r>
              <a:rPr lang="hr-HR" dirty="0"/>
              <a:t>Povreda očnih struktura što može dovesti do poremećaja vidnog polja</a:t>
            </a:r>
          </a:p>
          <a:p>
            <a:pPr lvl="0"/>
            <a:r>
              <a:rPr lang="hr-HR" dirty="0"/>
              <a:t>Oštećenje živaca anestezijom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hr-HR" b="1" dirty="0" smtClean="0"/>
              <a:t>Izrada nadoknada na zubnim implantatima</a:t>
            </a:r>
          </a:p>
          <a:p>
            <a:r>
              <a:rPr lang="vi-VN" dirty="0" smtClean="0"/>
              <a:t>Suprastruktura je veza između implantata i krunice.</a:t>
            </a:r>
            <a:endParaRPr lang="hr-HR" dirty="0" smtClean="0"/>
          </a:p>
          <a:p>
            <a:r>
              <a:rPr lang="vi-VN" dirty="0" smtClean="0"/>
              <a:t> Izrađuje se od titan</a:t>
            </a:r>
            <a:r>
              <a:rPr lang="hr-HR" dirty="0" smtClean="0"/>
              <a:t>a</a:t>
            </a:r>
            <a:r>
              <a:rPr lang="vi-VN" dirty="0" smtClean="0"/>
              <a:t> ili </a:t>
            </a:r>
            <a:r>
              <a:rPr lang="hr-HR" dirty="0" smtClean="0"/>
              <a:t>zirkon </a:t>
            </a:r>
            <a:r>
              <a:rPr lang="vi-VN" dirty="0" smtClean="0"/>
              <a:t>keramike. Suprastruktura se </a:t>
            </a:r>
            <a:r>
              <a:rPr lang="hr-HR" dirty="0" smtClean="0"/>
              <a:t>uvidaje </a:t>
            </a:r>
            <a:r>
              <a:rPr lang="vi-VN" dirty="0" smtClean="0"/>
              <a:t> u implantat, a na d</a:t>
            </a:r>
            <a:r>
              <a:rPr lang="hr-HR" dirty="0" smtClean="0"/>
              <a:t>i</a:t>
            </a:r>
            <a:r>
              <a:rPr lang="vi-VN" dirty="0" smtClean="0"/>
              <a:t>o koji ostaje iznad implantata izrađuje se krunica. </a:t>
            </a:r>
            <a:endParaRPr lang="hr-HR" dirty="0" smtClean="0"/>
          </a:p>
          <a:p>
            <a:r>
              <a:rPr lang="vi-VN" dirty="0" smtClean="0"/>
              <a:t>Suprastrukture se stavljaju u implantat nakon što je implantat srastao s kosti, kada pacijent dođe zbog protetskog d</a:t>
            </a:r>
            <a:r>
              <a:rPr lang="hr-HR" dirty="0" smtClean="0"/>
              <a:t>i</a:t>
            </a:r>
            <a:r>
              <a:rPr lang="vi-VN" dirty="0" smtClean="0"/>
              <a:t>ela izrade nadoknade.</a:t>
            </a:r>
            <a:endParaRPr lang="hr-H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kirurgija-implantati-2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7858180" cy="600079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Most na 2 implantata </a:t>
            </a:r>
            <a:endParaRPr lang="hr-HR" dirty="0"/>
          </a:p>
        </p:txBody>
      </p:sp>
      <p:pic>
        <p:nvPicPr>
          <p:cNvPr id="4" name="Content Placeholder 3" descr="ImplantSUpportedBrid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24994" y="2789237"/>
            <a:ext cx="2857500" cy="20478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Za današnju implantologiju jedno je medicinsko istraživanje vjerojatno bilo presudno da bi danas implantologija bila to što je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4962128" cy="31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3-Unit-Posterior-Implant-Bridge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572428" cy="414259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plant_Supported_Upper_Dentur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05859" y="857232"/>
            <a:ext cx="6932281" cy="52689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539552" y="1443841"/>
            <a:ext cx="4392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1951. godine švedski profesor Per-Ingvar Brånemark, koji je usput bio ortoped, sa svojim je istraživačkim timom na univerzitetu u Lundu promatrao proces srastanja kosti. U jednom od pokusa ugradili su titanijski vijak u bedrenu kost pokusne životinje. Nakon određenog vremena, gledajući konačne rezultate svojih pokusa, na red je došao i pokus sa titanijskim vijkom. Na njihovo veliko iznenađenje vijak je u potpunosti srastao sa okolnom kosti. Nije trebalo dugo da se shvati koji je potencijal tog otkrića. Dr. Brånemark je proces srastanja umetka sa okolnom kosti nazvao OSSEOINTEGRACIJA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88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Daljnjim proučavanjem, došao je do zaključka da bi titanski vijci u čeljustima mogli služiti kao sidrišta za nove zub. Zahvaljujući otkriću P.I. Branemarka, suvremena dentalna implantologija zasniva se na čelu oseointegracije i svi se današnji implantacijski sustavi koriste titanom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IMPLANTATI DANAS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r>
              <a:rPr lang="hr-HR" dirty="0"/>
              <a:t>Dentalni implantati danas predstavljaju najbolje rješenje kod gubitka jednog ili više zubi. 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slučaju gubitka jednog zuba implantatom nadomještamo izgubljeni zub bez potrebe brušenja susjednih zubi. 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slučaju gubitka više zubi pristupamo izradi fiksnih protetskih nadomjestaka - mostova na implantatima.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2413338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Potpuna bezubost danas više nije nužno indikacija za protezu već i u tim slučajevima pružamo implanto-protetska rješenja u vidu fiksnog mosta na 4 implantata – sistem ALL-ON-4 ili izrade proteze na implantatima. Takva proteza značajno je stabilnija od klasične proteze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258194" cy="168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3" y="332656"/>
            <a:ext cx="2673499" cy="176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2466"/>
            <a:ext cx="2447976" cy="172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47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hr-HR" dirty="0"/>
              <a:t>Implantat je titanski vijak koji se ugrađuje u kost gornje ili donje čeljusti i služi kao zamjena za korijen izgubljenog zuba. Prisutnost implantata čuva koštanu strukturu na mjestu nadomještenog zuba budući da se sile žvakanja prenose njegovom osovinom i stimuliraju prirodni proces obnavljanja koštane strukture. Implantati izrađeni od titana biološki su tolerantni, ne izazivaju reakciju antigen-antitijelo te ostaju nepromijenjeni u koštanom </a:t>
            </a:r>
            <a:r>
              <a:rPr lang="hr-HR" dirty="0" smtClean="0"/>
              <a:t>tkivu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Kirurški zahvat postavljanja implantata provodi se pod lokalnom anestezijom i u potpunosti je bezbolan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52936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71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</TotalTime>
  <Words>1264</Words>
  <Application>Microsoft Office PowerPoint</Application>
  <PresentationFormat>On-screen Show (4:3)</PresentationFormat>
  <Paragraphs>90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Civic</vt:lpstr>
      <vt:lpstr>DENTALNI IMPLANTATI </vt:lpstr>
      <vt:lpstr> POVIJEST I RAZVOJ IMPLANTATA  </vt:lpstr>
      <vt:lpstr>PowerPoint Presentation</vt:lpstr>
      <vt:lpstr>PowerPoint Presentation</vt:lpstr>
      <vt:lpstr>PowerPoint Presentation</vt:lpstr>
      <vt:lpstr>IMPLANTATI DANAS</vt:lpstr>
      <vt:lpstr>PowerPoint Presentation</vt:lpstr>
      <vt:lpstr>PowerPoint Presentation</vt:lpstr>
      <vt:lpstr>PowerPoint Presentation</vt:lpstr>
      <vt:lpstr>Temeljna načela postavljanja implantata</vt:lpstr>
      <vt:lpstr>PowerPoint Presentation</vt:lpstr>
      <vt:lpstr>PowerPoint Presentation</vt:lpstr>
      <vt:lpstr>PowerPoint Presentation</vt:lpstr>
      <vt:lpstr>KONTRAINDIKACIJE</vt:lpstr>
      <vt:lpstr>PowerPoint Presentation</vt:lpstr>
      <vt:lpstr>VRSTE SUVREMENIH DENTALNIH IMPLANTATA</vt:lpstr>
      <vt:lpstr>PowerPoint Presentation</vt:lpstr>
      <vt:lpstr>PowerPoint Presentation</vt:lpstr>
      <vt:lpstr>PowerPoint Presentation</vt:lpstr>
      <vt:lpstr>PRIPREMA BOLESNIKA ZA IMPLANTOPROTETSKU REHABILITACIJU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na 2 implantata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Laser</cp:lastModifiedBy>
  <cp:revision>8</cp:revision>
  <dcterms:created xsi:type="dcterms:W3CDTF">2015-04-06T14:45:31Z</dcterms:created>
  <dcterms:modified xsi:type="dcterms:W3CDTF">2016-02-01T15:29:21Z</dcterms:modified>
</cp:coreProperties>
</file>