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22.10.2015.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22.10.2015.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22.10.2015.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22.10.2015.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22.10.2015.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22.10.2015.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22.10.2015.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22.10.2015.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22.10.2015.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22.10.2015.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82F7-2D33-473B-9215-53E64410E735}" type="datetimeFigureOut">
              <a:rPr lang="hr-HR" smtClean="0"/>
              <a:pPr/>
              <a:t>22.10.2015.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EE82F7-2D33-473B-9215-53E64410E735}" type="datetimeFigureOut">
              <a:rPr lang="hr-HR" smtClean="0"/>
              <a:pPr/>
              <a:t>22.10.2015.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996B09-65C8-481B-8E8C-B383FC6698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5400" dirty="0" smtClean="0"/>
              <a:t>Dijetetika: Probava ugljikohidrata</a:t>
            </a:r>
            <a:endParaRPr lang="hr-HR" sz="5400" dirty="0"/>
          </a:p>
        </p:txBody>
      </p:sp>
    </p:spTree>
    <p:extLst>
      <p:ext uri="{BB962C8B-B14F-4D97-AF65-F5344CB8AC3E}">
        <p14:creationId xmlns:p14="http://schemas.microsoft.com/office/powerpoint/2010/main" xmlns="" val="5989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endParaRPr lang="hr-HR" b="1" dirty="0" smtClean="0"/>
          </a:p>
          <a:p>
            <a:endParaRPr lang="hr-HR" b="1" dirty="0"/>
          </a:p>
          <a:p>
            <a:pPr lvl="1">
              <a:buFontTx/>
              <a:buChar char="-"/>
            </a:pPr>
            <a:r>
              <a:rPr lang="hr-HR" dirty="0" smtClean="0"/>
              <a:t>Ne mogu se apsorbirati u svojoj punoj veličini</a:t>
            </a:r>
          </a:p>
          <a:p>
            <a:pPr lvl="1">
              <a:buFontTx/>
              <a:buChar char="-"/>
            </a:pPr>
            <a:r>
              <a:rPr lang="hr-HR" dirty="0" smtClean="0"/>
              <a:t>Moraju se razgraditi do </a:t>
            </a:r>
            <a:r>
              <a:rPr lang="hr-HR" dirty="0" err="1" smtClean="0"/>
              <a:t>monosaharida</a:t>
            </a:r>
            <a:endParaRPr lang="hr-HR" dirty="0" smtClean="0"/>
          </a:p>
          <a:p>
            <a:pPr lvl="1">
              <a:buFontTx/>
              <a:buChar char="-"/>
            </a:pPr>
            <a:r>
              <a:rPr lang="hr-HR" dirty="0" err="1" smtClean="0"/>
              <a:t>Enzimatskom</a:t>
            </a:r>
            <a:r>
              <a:rPr lang="hr-HR" dirty="0" smtClean="0"/>
              <a:t> hidrolizom razgrađuju se najviše na</a:t>
            </a:r>
          </a:p>
          <a:p>
            <a:pPr lvl="2">
              <a:buFontTx/>
              <a:buChar char="-"/>
            </a:pPr>
            <a:r>
              <a:rPr lang="hr-HR" dirty="0" smtClean="0"/>
              <a:t>Glukozu</a:t>
            </a:r>
          </a:p>
          <a:p>
            <a:pPr lvl="2">
              <a:buFontTx/>
              <a:buChar char="-"/>
            </a:pPr>
            <a:r>
              <a:rPr lang="hr-HR" dirty="0" err="1" smtClean="0"/>
              <a:t>Galaktozu</a:t>
            </a:r>
            <a:endParaRPr lang="hr-HR" dirty="0" smtClean="0"/>
          </a:p>
          <a:p>
            <a:pPr lvl="2">
              <a:buFontTx/>
              <a:buChar char="-"/>
            </a:pPr>
            <a:r>
              <a:rPr lang="hr-HR" dirty="0" smtClean="0"/>
              <a:t>Fruktozu</a:t>
            </a:r>
          </a:p>
          <a:p>
            <a:pPr lvl="2">
              <a:buFontTx/>
              <a:buChar char="-"/>
            </a:pPr>
            <a:r>
              <a:rPr lang="hr-HR" dirty="0" smtClean="0"/>
              <a:t>Ostali monomeri u vrlo malim količinama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0890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75456"/>
          </a:xfrm>
        </p:spPr>
        <p:txBody>
          <a:bodyPr/>
          <a:lstStyle/>
          <a:p>
            <a:r>
              <a:rPr lang="hr-HR" sz="2000" dirty="0" err="1" smtClean="0"/>
              <a:t>Luminalna</a:t>
            </a:r>
            <a:r>
              <a:rPr lang="hr-HR" sz="2000" dirty="0" smtClean="0"/>
              <a:t> faza – </a:t>
            </a:r>
            <a:r>
              <a:rPr lang="hr-HR" sz="2000" dirty="0" err="1" smtClean="0"/>
              <a:t>enzimatska</a:t>
            </a:r>
            <a:r>
              <a:rPr lang="hr-HR" sz="2000" dirty="0" smtClean="0"/>
              <a:t> razgradnja polisaharida</a:t>
            </a: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Škrob – najčešći polisaharid u ljudskoj prehrani</a:t>
            </a:r>
          </a:p>
          <a:p>
            <a:pPr lvl="1"/>
            <a:r>
              <a:rPr lang="hr-HR" dirty="0" err="1"/>
              <a:t>a</a:t>
            </a:r>
            <a:r>
              <a:rPr lang="hr-HR" dirty="0" err="1" smtClean="0"/>
              <a:t>miloza</a:t>
            </a:r>
            <a:r>
              <a:rPr lang="hr-HR" dirty="0" smtClean="0"/>
              <a:t> + </a:t>
            </a:r>
            <a:r>
              <a:rPr lang="hr-HR" dirty="0" err="1" smtClean="0"/>
              <a:t>amilopektin</a:t>
            </a:r>
            <a:r>
              <a:rPr lang="hr-HR" dirty="0" smtClean="0"/>
              <a:t> (80%)</a:t>
            </a:r>
          </a:p>
          <a:p>
            <a:pPr lvl="1"/>
            <a:endParaRPr lang="hr-HR" dirty="0" smtClean="0"/>
          </a:p>
          <a:p>
            <a:pPr marL="457200" indent="-457200">
              <a:buFont typeface="+mj-lt"/>
              <a:buAutoNum type="arabicPeriod"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2348880"/>
            <a:ext cx="4386064" cy="364774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3455938"/>
            <a:ext cx="380047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431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AMILAZA – usta</a:t>
            </a:r>
          </a:p>
          <a:p>
            <a:pPr lvl="1"/>
            <a:r>
              <a:rPr lang="hr-HR" dirty="0"/>
              <a:t>Izlučuju je </a:t>
            </a:r>
            <a:r>
              <a:rPr lang="hr-HR" dirty="0" err="1"/>
              <a:t>žljezde</a:t>
            </a:r>
            <a:r>
              <a:rPr lang="hr-HR" dirty="0"/>
              <a:t> slinovnice u ustima</a:t>
            </a:r>
          </a:p>
          <a:p>
            <a:pPr lvl="1"/>
            <a:r>
              <a:rPr lang="hr-HR" dirty="0"/>
              <a:t>Optimalan pH = 7 (ne može djelovati u kiselom mediju želudca)</a:t>
            </a:r>
          </a:p>
          <a:p>
            <a:pPr lvl="1"/>
            <a:endParaRPr lang="hr-HR" dirty="0"/>
          </a:p>
          <a:p>
            <a:r>
              <a:rPr lang="hr-HR" dirty="0" smtClean="0"/>
              <a:t>GUŠTERAČINA AMILAZA – </a:t>
            </a:r>
            <a:r>
              <a:rPr lang="hr-HR" dirty="0" err="1" smtClean="0"/>
              <a:t>duodenum</a:t>
            </a:r>
            <a:r>
              <a:rPr lang="hr-HR" dirty="0" smtClean="0"/>
              <a:t> i </a:t>
            </a:r>
            <a:r>
              <a:rPr lang="hr-HR" dirty="0" err="1" smtClean="0"/>
              <a:t>jejunum</a:t>
            </a:r>
            <a:r>
              <a:rPr lang="hr-HR" dirty="0" smtClean="0"/>
              <a:t>	</a:t>
            </a:r>
          </a:p>
          <a:p>
            <a:pPr lvl="1"/>
            <a:r>
              <a:rPr lang="hr-HR" dirty="0" smtClean="0"/>
              <a:t>Razgrađuju škrob na manje dijelove</a:t>
            </a:r>
          </a:p>
          <a:p>
            <a:pPr lvl="2"/>
            <a:r>
              <a:rPr lang="hr-HR" dirty="0" smtClean="0"/>
              <a:t> </a:t>
            </a:r>
            <a:r>
              <a:rPr lang="hr-HR" dirty="0" err="1" smtClean="0"/>
              <a:t>maltoza</a:t>
            </a:r>
            <a:r>
              <a:rPr lang="hr-HR" dirty="0" smtClean="0"/>
              <a:t> = glukoza – glukoza</a:t>
            </a:r>
          </a:p>
          <a:p>
            <a:pPr lvl="2"/>
            <a:r>
              <a:rPr lang="hr-HR" dirty="0" err="1"/>
              <a:t>m</a:t>
            </a:r>
            <a:r>
              <a:rPr lang="hr-HR" dirty="0" err="1" smtClean="0"/>
              <a:t>altotrioza</a:t>
            </a:r>
            <a:r>
              <a:rPr lang="hr-HR" dirty="0" smtClean="0"/>
              <a:t> = </a:t>
            </a:r>
            <a:r>
              <a:rPr lang="hr-HR" dirty="0" err="1" smtClean="0"/>
              <a:t>glc</a:t>
            </a:r>
            <a:r>
              <a:rPr lang="hr-HR" dirty="0" smtClean="0"/>
              <a:t>-</a:t>
            </a:r>
            <a:r>
              <a:rPr lang="hr-HR" dirty="0" err="1" smtClean="0"/>
              <a:t>glc</a:t>
            </a:r>
            <a:r>
              <a:rPr lang="hr-HR" dirty="0" smtClean="0"/>
              <a:t>-</a:t>
            </a:r>
            <a:r>
              <a:rPr lang="hr-HR" dirty="0" err="1" smtClean="0"/>
              <a:t>glc</a:t>
            </a:r>
            <a:endParaRPr lang="hr-HR" dirty="0" smtClean="0"/>
          </a:p>
          <a:p>
            <a:pPr lvl="2"/>
            <a:r>
              <a:rPr lang="hr-HR" dirty="0" smtClean="0"/>
              <a:t>6 jedinica glukoze u </a:t>
            </a:r>
            <a:r>
              <a:rPr lang="hr-HR" dirty="0" err="1" smtClean="0"/>
              <a:t>oligosaharidu</a:t>
            </a:r>
            <a:r>
              <a:rPr lang="hr-HR" dirty="0" smtClean="0"/>
              <a:t> (iz </a:t>
            </a:r>
            <a:r>
              <a:rPr lang="hr-HR" dirty="0" err="1" smtClean="0"/>
              <a:t>amilopektina</a:t>
            </a:r>
            <a:r>
              <a:rPr lang="hr-HR" dirty="0" smtClean="0"/>
              <a:t>)</a:t>
            </a:r>
          </a:p>
          <a:p>
            <a:pPr marL="914400" lvl="2" indent="0">
              <a:buNone/>
            </a:pPr>
            <a:endParaRPr lang="hr-HR" dirty="0" smtClean="0"/>
          </a:p>
          <a:p>
            <a:pPr lvl="1"/>
            <a:endParaRPr lang="hr-HR" dirty="0" smtClean="0"/>
          </a:p>
          <a:p>
            <a:pPr lvl="1"/>
            <a:r>
              <a:rPr lang="hr-HR" b="1" dirty="0" smtClean="0"/>
              <a:t>Laktoza i saharoza vrlo malo se razgrađuju u ovoj fazi</a:t>
            </a:r>
          </a:p>
          <a:p>
            <a:pPr lvl="1"/>
            <a:r>
              <a:rPr lang="hr-HR" b="1" dirty="0" smtClean="0"/>
              <a:t>Skoro da i nema slobodne glukoze</a:t>
            </a: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475456"/>
          </a:xfrm>
        </p:spPr>
        <p:txBody>
          <a:bodyPr/>
          <a:lstStyle/>
          <a:p>
            <a:r>
              <a:rPr lang="hr-HR" sz="2000" dirty="0" err="1" smtClean="0"/>
              <a:t>Luminalna</a:t>
            </a:r>
            <a:r>
              <a:rPr lang="hr-HR" sz="2000" dirty="0" smtClean="0"/>
              <a:t> faza – </a:t>
            </a:r>
            <a:r>
              <a:rPr lang="hr-HR" sz="2000" dirty="0" err="1" smtClean="0"/>
              <a:t>enzimatska</a:t>
            </a:r>
            <a:r>
              <a:rPr lang="hr-HR" sz="2000" dirty="0" smtClean="0"/>
              <a:t> razgradnja polisaharida</a:t>
            </a:r>
            <a:endParaRPr lang="hr-HR" sz="20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4869160"/>
            <a:ext cx="1853952" cy="143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678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SAHARAZA i  IZOMALTAZA = enzimski kompleks u sluznici</a:t>
            </a:r>
          </a:p>
          <a:p>
            <a:pPr lvl="1"/>
            <a:r>
              <a:rPr lang="hr-HR" dirty="0" smtClean="0"/>
              <a:t>Razgrađuju saharozu  i laktozu</a:t>
            </a:r>
          </a:p>
          <a:p>
            <a:r>
              <a:rPr lang="hr-HR" dirty="0" smtClean="0"/>
              <a:t>MALTAZA – GLUKOAMILAZA</a:t>
            </a:r>
          </a:p>
          <a:p>
            <a:pPr lvl="1"/>
            <a:r>
              <a:rPr lang="hr-HR" dirty="0" smtClean="0"/>
              <a:t>Odvaja jednu po jednu jedinicu glukoze iz </a:t>
            </a:r>
            <a:r>
              <a:rPr lang="hr-HR" dirty="0" err="1" smtClean="0"/>
              <a:t>maltoze</a:t>
            </a:r>
            <a:r>
              <a:rPr lang="hr-HR" dirty="0" smtClean="0"/>
              <a:t> i </a:t>
            </a:r>
            <a:r>
              <a:rPr lang="hr-HR" dirty="0" err="1" smtClean="0"/>
              <a:t>maltotrioze</a:t>
            </a:r>
            <a:endParaRPr lang="hr-HR" dirty="0" smtClean="0"/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TREALAZA – u vrlo malim količinama, razgrađuje </a:t>
            </a:r>
            <a:r>
              <a:rPr lang="hr-HR" dirty="0" err="1" smtClean="0"/>
              <a:t>trealozu</a:t>
            </a:r>
            <a:r>
              <a:rPr lang="hr-HR" dirty="0" smtClean="0"/>
              <a:t> koje ima samo u gljivama</a:t>
            </a:r>
          </a:p>
          <a:p>
            <a:pPr lvl="1"/>
            <a:r>
              <a:rPr lang="hr-HR" dirty="0" smtClean="0"/>
              <a:t>LAKTAZA – razgrađuje laktozu na glukozu i </a:t>
            </a:r>
            <a:r>
              <a:rPr lang="hr-HR" dirty="0" err="1" smtClean="0"/>
              <a:t>galaktozu</a:t>
            </a:r>
            <a:r>
              <a:rPr lang="hr-HR" dirty="0" smtClean="0"/>
              <a:t> (količina laktoze znatno opada s godinama)</a:t>
            </a:r>
            <a:endParaRPr lang="hr-HR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475456"/>
          </a:xfrm>
        </p:spPr>
        <p:txBody>
          <a:bodyPr/>
          <a:lstStyle/>
          <a:p>
            <a:r>
              <a:rPr lang="hr-HR" sz="2000" dirty="0" err="1" smtClean="0"/>
              <a:t>Mukozna</a:t>
            </a:r>
            <a:r>
              <a:rPr lang="hr-HR" sz="2000" dirty="0" smtClean="0"/>
              <a:t> faza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xmlns="" val="234277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19472"/>
          </a:xfrm>
        </p:spPr>
        <p:txBody>
          <a:bodyPr/>
          <a:lstStyle/>
          <a:p>
            <a:r>
              <a:rPr lang="hr-HR" sz="2000" dirty="0" err="1" smtClean="0"/>
              <a:t>Mukozna</a:t>
            </a:r>
            <a:r>
              <a:rPr lang="hr-HR" sz="2000" dirty="0" smtClean="0"/>
              <a:t> faza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xmlns="" val="243313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FINALNI PRODUKTI PROBAVE MUKOZNE FAZE SU MONOSAHARIDI</a:t>
            </a:r>
          </a:p>
          <a:p>
            <a:pPr lvl="1"/>
            <a:r>
              <a:rPr lang="hr-HR" dirty="0" smtClean="0"/>
              <a:t>Glukoza</a:t>
            </a:r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lvl="1"/>
            <a:r>
              <a:rPr lang="hr-HR" dirty="0" err="1" smtClean="0"/>
              <a:t>Galaktoza</a:t>
            </a:r>
            <a:endParaRPr lang="hr-HR" dirty="0" smtClean="0"/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Fruktoza</a:t>
            </a:r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lvl="1"/>
            <a:endParaRPr lang="hr-HR" dirty="0" smtClean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19472"/>
          </a:xfrm>
        </p:spPr>
        <p:txBody>
          <a:bodyPr/>
          <a:lstStyle/>
          <a:p>
            <a:r>
              <a:rPr lang="hr-HR" sz="2000" dirty="0" err="1" smtClean="0"/>
              <a:t>Mukozna</a:t>
            </a:r>
            <a:r>
              <a:rPr lang="hr-HR" sz="2000" dirty="0" smtClean="0"/>
              <a:t> faza</a:t>
            </a:r>
            <a:endParaRPr lang="hr-HR" sz="2000" dirty="0"/>
          </a:p>
        </p:txBody>
      </p:sp>
      <p:sp>
        <p:nvSpPr>
          <p:cNvPr id="9" name="Šesterokut 8"/>
          <p:cNvSpPr/>
          <p:nvPr/>
        </p:nvSpPr>
        <p:spPr>
          <a:xfrm>
            <a:off x="2627784" y="2348880"/>
            <a:ext cx="720080" cy="609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Šesterokut 9"/>
          <p:cNvSpPr/>
          <p:nvPr/>
        </p:nvSpPr>
        <p:spPr>
          <a:xfrm>
            <a:off x="2483768" y="3212976"/>
            <a:ext cx="720080" cy="6096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Šesterokut 10"/>
          <p:cNvSpPr/>
          <p:nvPr/>
        </p:nvSpPr>
        <p:spPr>
          <a:xfrm>
            <a:off x="2267744" y="4581128"/>
            <a:ext cx="720080" cy="6096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3" name="Ravni poveznik sa strelicom 12"/>
          <p:cNvCxnSpPr/>
          <p:nvPr/>
        </p:nvCxnSpPr>
        <p:spPr>
          <a:xfrm>
            <a:off x="3491880" y="2725688"/>
            <a:ext cx="2376264" cy="919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sa strelicom 13"/>
          <p:cNvCxnSpPr/>
          <p:nvPr/>
        </p:nvCxnSpPr>
        <p:spPr>
          <a:xfrm>
            <a:off x="3275856" y="3573016"/>
            <a:ext cx="2744688" cy="224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 flipV="1">
            <a:off x="3131840" y="3797424"/>
            <a:ext cx="2888704" cy="1071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niOkvir 17"/>
          <p:cNvSpPr txBox="1"/>
          <p:nvPr/>
        </p:nvSpPr>
        <p:spPr>
          <a:xfrm>
            <a:off x="6156176" y="3487688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+mj-lt"/>
              </a:rPr>
              <a:t>Apsorpcija kroz stjenku tankog crijeva</a:t>
            </a: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81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70</TotalTime>
  <Words>161</Words>
  <Application>Microsoft Office PowerPoint</Application>
  <PresentationFormat>Prikaz na zaslonu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Izvršno</vt:lpstr>
      <vt:lpstr>Dijetetika: Probava ugljikohidrata</vt:lpstr>
      <vt:lpstr>Slajd 2</vt:lpstr>
      <vt:lpstr>Luminalna faza – enzimatska razgradnja polisaharida</vt:lpstr>
      <vt:lpstr>Luminalna faza – enzimatska razgradnja polisaharida</vt:lpstr>
      <vt:lpstr>Mukozna faza</vt:lpstr>
      <vt:lpstr>Mukozna faza</vt:lpstr>
      <vt:lpstr>Mukozna faza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Dijetetika: Probava i absorpcija hranjivih sastojaka</dc:title>
  <dc:creator>NUTRICIONIST</dc:creator>
  <cp:lastModifiedBy>Ucionica1.30</cp:lastModifiedBy>
  <cp:revision>11</cp:revision>
  <dcterms:created xsi:type="dcterms:W3CDTF">2015-10-05T07:52:42Z</dcterms:created>
  <dcterms:modified xsi:type="dcterms:W3CDTF">2015-10-22T12:30:58Z</dcterms:modified>
</cp:coreProperties>
</file>