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EE82F7-2D33-473B-9215-53E64410E735}" type="datetimeFigureOut">
              <a:rPr lang="hr-HR" smtClean="0"/>
              <a:pPr/>
              <a:t>26/10/15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i0kHf_5s3J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dirty="0" smtClean="0"/>
              <a:t>Dijetetika: Probava masti</a:t>
            </a:r>
            <a:br>
              <a:rPr lang="hr-HR" sz="5400" dirty="0" smtClean="0"/>
            </a:br>
            <a:r>
              <a:rPr lang="hr-HR" sz="5400" dirty="0"/>
              <a:t/>
            </a:r>
            <a:br>
              <a:rPr lang="hr-HR" sz="5400" dirty="0"/>
            </a:br>
            <a:r>
              <a:rPr lang="hr-HR" sz="2000" dirty="0">
                <a:hlinkClick r:id="rId2"/>
              </a:rPr>
              <a:t>https://</a:t>
            </a:r>
            <a:r>
              <a:rPr lang="hr-HR" sz="2000" dirty="0" smtClean="0">
                <a:hlinkClick r:id="rId2"/>
              </a:rPr>
              <a:t>www.youtube.com/watch?v=i0kHf_5s3J8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https://www.youtube.com/watch?v=G_7EchSkkc0</a:t>
            </a:r>
          </a:p>
        </p:txBody>
      </p:sp>
    </p:spTree>
    <p:extLst>
      <p:ext uri="{BB962C8B-B14F-4D97-AF65-F5344CB8AC3E}">
        <p14:creationId xmlns:p14="http://schemas.microsoft.com/office/powerpoint/2010/main" val="598960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pPr lvl="1">
              <a:buFontTx/>
              <a:buChar char="-"/>
            </a:pPr>
            <a:r>
              <a:rPr lang="hr-HR" dirty="0" smtClean="0"/>
              <a:t>95% konzumiranih masti su </a:t>
            </a:r>
            <a:r>
              <a:rPr lang="hr-HR" b="1" dirty="0" err="1" smtClean="0"/>
              <a:t>trigliceridi</a:t>
            </a:r>
            <a:r>
              <a:rPr lang="hr-HR" b="1" dirty="0" smtClean="0"/>
              <a:t> </a:t>
            </a:r>
          </a:p>
          <a:p>
            <a:pPr lvl="1">
              <a:buFontTx/>
              <a:buChar char="-"/>
            </a:pPr>
            <a:r>
              <a:rPr lang="hr-HR" dirty="0" smtClean="0"/>
              <a:t>5 % su </a:t>
            </a:r>
            <a:r>
              <a:rPr lang="hr-HR" dirty="0" err="1" smtClean="0"/>
              <a:t>fosfolipidi</a:t>
            </a:r>
            <a:r>
              <a:rPr lang="hr-HR" dirty="0" smtClean="0"/>
              <a:t>, kolesterol, masne kiseline i vitamini topivi u mastima</a:t>
            </a:r>
          </a:p>
          <a:p>
            <a:pPr lvl="1">
              <a:buFontTx/>
              <a:buChar char="-"/>
            </a:pPr>
            <a:endParaRPr lang="hr-HR" dirty="0"/>
          </a:p>
          <a:p>
            <a:pPr lvl="1">
              <a:buFontTx/>
              <a:buChar char="-"/>
            </a:pPr>
            <a:endParaRPr lang="hr-HR" dirty="0" smtClean="0"/>
          </a:p>
          <a:p>
            <a:pPr lvl="1">
              <a:buFontTx/>
              <a:buChar char="-"/>
            </a:pPr>
            <a:endParaRPr lang="hr-HR" dirty="0"/>
          </a:p>
          <a:p>
            <a:pPr lvl="1">
              <a:buFontTx/>
              <a:buChar char="-"/>
            </a:pPr>
            <a:endParaRPr lang="hr-HR" dirty="0" smtClean="0"/>
          </a:p>
          <a:p>
            <a:pPr lvl="1">
              <a:buFontTx/>
              <a:buChar char="-"/>
            </a:pPr>
            <a:endParaRPr lang="hr-HR" dirty="0"/>
          </a:p>
          <a:p>
            <a:pPr lvl="1">
              <a:buFontTx/>
              <a:buChar char="-"/>
            </a:pPr>
            <a:endParaRPr lang="hr-HR" dirty="0" smtClean="0"/>
          </a:p>
          <a:p>
            <a:pPr lvl="1">
              <a:buFontTx/>
              <a:buChar char="-"/>
            </a:pPr>
            <a:endParaRPr lang="hr-HR" dirty="0"/>
          </a:p>
          <a:p>
            <a:pPr lvl="1">
              <a:buFontTx/>
              <a:buChar char="-"/>
            </a:pPr>
            <a:r>
              <a:rPr lang="hr-HR" dirty="0" smtClean="0"/>
              <a:t>95% masti se uspješno probavi – ostatak se izluči </a:t>
            </a:r>
            <a:r>
              <a:rPr lang="hr-HR" dirty="0" err="1" smtClean="0"/>
              <a:t>fecesom</a:t>
            </a:r>
            <a:endParaRPr lang="hr-HR" dirty="0" smtClean="0"/>
          </a:p>
          <a:p>
            <a:pPr lvl="1">
              <a:buFontTx/>
              <a:buChar char="-"/>
            </a:pPr>
            <a:r>
              <a:rPr lang="hr-HR" dirty="0" smtClean="0"/>
              <a:t>Prehrambene masti su </a:t>
            </a:r>
            <a:r>
              <a:rPr lang="hr-HR" dirty="0" err="1" smtClean="0"/>
              <a:t>hidrofobne</a:t>
            </a:r>
            <a:r>
              <a:rPr lang="hr-HR" dirty="0" smtClean="0"/>
              <a:t> što otežava njihovu probavu i </a:t>
            </a:r>
            <a:r>
              <a:rPr lang="hr-HR" dirty="0" err="1" smtClean="0"/>
              <a:t>absorpciju</a:t>
            </a:r>
            <a:endParaRPr lang="hr-HR" dirty="0" smtClean="0"/>
          </a:p>
          <a:p>
            <a:pPr lvl="1">
              <a:buFontTx/>
              <a:buChar char="-"/>
            </a:pPr>
            <a:r>
              <a:rPr lang="hr-HR" dirty="0" smtClean="0"/>
              <a:t>Probava započinje u ustima i želucu a apsorpcija u gornje 2/3 </a:t>
            </a:r>
            <a:r>
              <a:rPr lang="hr-HR" dirty="0" err="1" smtClean="0"/>
              <a:t>jejunuma</a:t>
            </a:r>
            <a:endParaRPr lang="hr-HR" dirty="0" smtClean="0"/>
          </a:p>
          <a:p>
            <a:pPr marL="457200" lvl="1" indent="0">
              <a:buNone/>
            </a:pPr>
            <a:endParaRPr lang="hr-HR" dirty="0"/>
          </a:p>
          <a:p>
            <a:pPr marL="457200" lvl="1" indent="0">
              <a:buNone/>
            </a:pPr>
            <a:r>
              <a:rPr lang="hr-HR" dirty="0" err="1" smtClean="0"/>
              <a:t>Trigliceridi</a:t>
            </a:r>
            <a:r>
              <a:rPr lang="hr-HR" dirty="0" smtClean="0"/>
              <a:t>                                             masne kiseline + </a:t>
            </a:r>
            <a:r>
              <a:rPr lang="hr-HR" dirty="0" err="1" smtClean="0"/>
              <a:t>monogliceridi</a:t>
            </a:r>
            <a:endParaRPr lang="hr-HR" dirty="0" smtClean="0"/>
          </a:p>
          <a:p>
            <a:pPr marL="457200" lvl="1" indent="0">
              <a:buNone/>
            </a:pPr>
            <a:endParaRPr lang="hr-HR" dirty="0"/>
          </a:p>
          <a:p>
            <a:pPr marL="457200" lvl="1" indent="0">
              <a:buNone/>
            </a:pPr>
            <a:r>
              <a:rPr lang="hr-HR" dirty="0" smtClean="0"/>
              <a:t>                                                                              ABSORPCIJA</a:t>
            </a:r>
            <a:endParaRPr lang="hr-HR" dirty="0"/>
          </a:p>
        </p:txBody>
      </p:sp>
      <p:sp>
        <p:nvSpPr>
          <p:cNvPr id="2" name="Elipsa 1"/>
          <p:cNvSpPr/>
          <p:nvPr/>
        </p:nvSpPr>
        <p:spPr>
          <a:xfrm>
            <a:off x="1043608" y="1052736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1958008" y="1967136"/>
            <a:ext cx="2109936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4211960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100% </a:t>
            </a:r>
            <a:endParaRPr lang="hr-HR" dirty="0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2195736" y="537321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5004048" y="551723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H="1">
            <a:off x="6516216" y="551723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08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75456"/>
          </a:xfrm>
        </p:spPr>
        <p:txBody>
          <a:bodyPr/>
          <a:lstStyle/>
          <a:p>
            <a:r>
              <a:rPr lang="hr-HR" sz="2000" dirty="0" smtClean="0"/>
              <a:t>Inicijalna probava masti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 smtClean="0"/>
              <a:t>Jezična </a:t>
            </a:r>
            <a:r>
              <a:rPr lang="hr-HR" dirty="0" err="1" smtClean="0"/>
              <a:t>lipaza</a:t>
            </a:r>
            <a:r>
              <a:rPr lang="hr-HR" dirty="0" smtClean="0"/>
              <a:t> (enzim za probavu masti) – otpušta se tijekom žvakanja</a:t>
            </a:r>
          </a:p>
          <a:p>
            <a:pPr lvl="1"/>
            <a:r>
              <a:rPr lang="hr-HR" dirty="0" smtClean="0"/>
              <a:t>Želučana </a:t>
            </a:r>
            <a:r>
              <a:rPr lang="hr-HR" dirty="0" err="1" smtClean="0"/>
              <a:t>lipaza</a:t>
            </a:r>
            <a:r>
              <a:rPr lang="hr-HR" dirty="0" smtClean="0"/>
              <a:t> – otpušta se u želucu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marL="457200" lvl="1" indent="0">
              <a:buNone/>
            </a:pPr>
            <a:r>
              <a:rPr lang="hr-HR" dirty="0" smtClean="0"/>
              <a:t>Formiranje </a:t>
            </a:r>
            <a:r>
              <a:rPr lang="hr-HR" sz="1400" b="1" dirty="0" smtClean="0"/>
              <a:t>masnih</a:t>
            </a:r>
            <a:r>
              <a:rPr lang="hr-HR" b="1" dirty="0" smtClean="0"/>
              <a:t> </a:t>
            </a:r>
            <a:r>
              <a:rPr lang="hr-HR" b="1" dirty="0" err="1" smtClean="0"/>
              <a:t>globula</a:t>
            </a:r>
            <a:r>
              <a:rPr lang="hr-HR" b="1" dirty="0" smtClean="0"/>
              <a:t> </a:t>
            </a:r>
            <a:r>
              <a:rPr lang="hr-HR" dirty="0" smtClean="0"/>
              <a:t>u želucu – masti u toj formi prelaze u dvanaesnik</a:t>
            </a:r>
          </a:p>
          <a:p>
            <a:pPr marL="0" indent="0">
              <a:buNone/>
            </a:pPr>
            <a:endParaRPr lang="hr-HR" dirty="0"/>
          </a:p>
          <a:p>
            <a:pPr marL="457200" lvl="1" indent="0">
              <a:buNone/>
            </a:pPr>
            <a:endParaRPr lang="hr-HR" sz="800" dirty="0" smtClean="0"/>
          </a:p>
        </p:txBody>
      </p:sp>
    </p:spTree>
    <p:extLst>
      <p:ext uri="{BB962C8B-B14F-4D97-AF65-F5344CB8AC3E}">
        <p14:creationId xmlns:p14="http://schemas.microsoft.com/office/powerpoint/2010/main" val="342431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75456"/>
          </a:xfrm>
        </p:spPr>
        <p:txBody>
          <a:bodyPr/>
          <a:lstStyle/>
          <a:p>
            <a:r>
              <a:rPr lang="hr-HR" sz="2000" dirty="0" err="1" smtClean="0"/>
              <a:t>Emulgiranje</a:t>
            </a:r>
            <a:r>
              <a:rPr lang="hr-HR" sz="2000" dirty="0" smtClean="0"/>
              <a:t> </a:t>
            </a:r>
            <a:r>
              <a:rPr lang="hr-HR" sz="2000" dirty="0" err="1" smtClean="0"/>
              <a:t>žućnim</a:t>
            </a:r>
            <a:r>
              <a:rPr lang="hr-HR" sz="2000" dirty="0" smtClean="0"/>
              <a:t> solima</a:t>
            </a:r>
            <a:endParaRPr lang="hr-HR" sz="2000" dirty="0"/>
          </a:p>
        </p:txBody>
      </p:sp>
      <p:sp>
        <p:nvSpPr>
          <p:cNvPr id="6" name="Rezervirano mjesto sadržaja 2"/>
          <p:cNvSpPr>
            <a:spLocks noGrp="1"/>
          </p:cNvSpPr>
          <p:nvPr>
            <p:ph idx="1"/>
          </p:nvPr>
        </p:nvSpPr>
        <p:spPr>
          <a:xfrm>
            <a:off x="0" y="2708920"/>
            <a:ext cx="8229600" cy="4525963"/>
          </a:xfrm>
        </p:spPr>
        <p:txBody>
          <a:bodyPr/>
          <a:lstStyle/>
          <a:p>
            <a:pPr lvl="1"/>
            <a:endParaRPr lang="hr-HR" dirty="0"/>
          </a:p>
          <a:p>
            <a:pPr lvl="1"/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sz="1600" dirty="0" err="1" smtClean="0"/>
              <a:t>Žućna</a:t>
            </a:r>
            <a:r>
              <a:rPr lang="hr-HR" sz="1600" dirty="0" smtClean="0"/>
              <a:t> sol (iz </a:t>
            </a:r>
            <a:r>
              <a:rPr lang="hr-HR" sz="1600" dirty="0" err="1" smtClean="0"/>
              <a:t>jetre</a:t>
            </a:r>
            <a:r>
              <a:rPr lang="hr-HR" sz="1600" dirty="0" smtClean="0"/>
              <a:t>) obavija masnu </a:t>
            </a:r>
            <a:r>
              <a:rPr lang="hr-HR" sz="1600" dirty="0" err="1" smtClean="0"/>
              <a:t>globulu</a:t>
            </a:r>
            <a:endParaRPr lang="hr-HR" sz="1600" dirty="0" smtClean="0"/>
          </a:p>
          <a:p>
            <a:pPr lvl="1"/>
            <a:r>
              <a:rPr lang="hr-HR" dirty="0" err="1" smtClean="0"/>
              <a:t>Hidrofilni</a:t>
            </a:r>
            <a:r>
              <a:rPr lang="hr-HR" dirty="0" smtClean="0"/>
              <a:t> dio prema vani – prema vodi</a:t>
            </a:r>
          </a:p>
          <a:p>
            <a:pPr lvl="1"/>
            <a:r>
              <a:rPr lang="hr-HR" dirty="0" err="1" smtClean="0"/>
              <a:t>Hidrofobni</a:t>
            </a:r>
            <a:r>
              <a:rPr lang="hr-HR" dirty="0" smtClean="0"/>
              <a:t> dio prema unutra</a:t>
            </a:r>
          </a:p>
          <a:p>
            <a:pPr marL="457200" lvl="1" indent="0">
              <a:buNone/>
            </a:pPr>
            <a:endParaRPr lang="hr-HR" sz="800" dirty="0" smtClean="0"/>
          </a:p>
          <a:p>
            <a:pPr marL="457200" lvl="1" indent="0">
              <a:buNone/>
            </a:pPr>
            <a:endParaRPr lang="hr-HR" dirty="0" smtClean="0"/>
          </a:p>
          <a:p>
            <a:pPr marL="457200" lvl="1" indent="0">
              <a:buNone/>
            </a:pPr>
            <a:r>
              <a:rPr lang="hr-HR" dirty="0" smtClean="0"/>
              <a:t>Kemijske veze iz vode „izvuku” mast iz </a:t>
            </a:r>
            <a:r>
              <a:rPr lang="hr-HR" dirty="0" err="1" smtClean="0"/>
              <a:t>globule</a:t>
            </a:r>
            <a:r>
              <a:rPr lang="hr-HR" dirty="0" smtClean="0"/>
              <a:t> pa nastaje stabilna emulzija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720"/>
            <a:ext cx="425918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78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Masne kiseline prelaze u </a:t>
            </a:r>
            <a:r>
              <a:rPr lang="hr-HR" dirty="0" err="1" smtClean="0"/>
              <a:t>jejunum</a:t>
            </a:r>
            <a:endParaRPr lang="hr-HR" dirty="0" smtClean="0"/>
          </a:p>
          <a:p>
            <a:pPr lvl="1"/>
            <a:r>
              <a:rPr lang="hr-HR" dirty="0" err="1" smtClean="0"/>
              <a:t>Gušteraća</a:t>
            </a:r>
            <a:r>
              <a:rPr lang="hr-HR" dirty="0" smtClean="0"/>
              <a:t> izlučuje </a:t>
            </a:r>
            <a:r>
              <a:rPr lang="hr-HR" dirty="0" err="1" smtClean="0"/>
              <a:t>lipaze</a:t>
            </a:r>
            <a:r>
              <a:rPr lang="hr-HR" dirty="0" smtClean="0"/>
              <a:t> a </a:t>
            </a:r>
            <a:r>
              <a:rPr lang="hr-HR" dirty="0" err="1" smtClean="0"/>
              <a:t>žućni</a:t>
            </a:r>
            <a:r>
              <a:rPr lang="hr-HR" dirty="0" smtClean="0"/>
              <a:t> mjehur </a:t>
            </a:r>
            <a:r>
              <a:rPr lang="hr-HR" dirty="0" err="1" smtClean="0"/>
              <a:t>žuć</a:t>
            </a:r>
            <a:endParaRPr lang="hr-HR" dirty="0" smtClean="0"/>
          </a:p>
          <a:p>
            <a:pPr marL="457200" lvl="1" indent="0">
              <a:buNone/>
            </a:pPr>
            <a:endParaRPr lang="hr-HR" dirty="0" smtClean="0"/>
          </a:p>
          <a:p>
            <a:pPr lvl="1"/>
            <a:r>
              <a:rPr lang="hr-HR" dirty="0" err="1" smtClean="0"/>
              <a:t>Gušteraća</a:t>
            </a:r>
            <a:r>
              <a:rPr lang="hr-HR" dirty="0" smtClean="0"/>
              <a:t> izlučuje i </a:t>
            </a:r>
            <a:r>
              <a:rPr lang="hr-HR" b="1" dirty="0" smtClean="0"/>
              <a:t>bikarbonat </a:t>
            </a:r>
            <a:r>
              <a:rPr lang="hr-HR" dirty="0" smtClean="0"/>
              <a:t>da neutralizira </a:t>
            </a:r>
            <a:r>
              <a:rPr lang="hr-HR" smtClean="0"/>
              <a:t>kiseli medij </a:t>
            </a:r>
            <a:r>
              <a:rPr lang="hr-HR" dirty="0" smtClean="0"/>
              <a:t>pri čemu se stvara lužnati okoliš – pogodan za djelovanje </a:t>
            </a:r>
            <a:r>
              <a:rPr lang="hr-HR" dirty="0" err="1" smtClean="0"/>
              <a:t>gušteraćine</a:t>
            </a:r>
            <a:r>
              <a:rPr lang="hr-HR" dirty="0" smtClean="0"/>
              <a:t> </a:t>
            </a:r>
            <a:r>
              <a:rPr lang="hr-HR" dirty="0" err="1" smtClean="0"/>
              <a:t>lipaze</a:t>
            </a:r>
            <a:endParaRPr lang="hr-HR" dirty="0" smtClean="0"/>
          </a:p>
          <a:p>
            <a:pPr lvl="1"/>
            <a:endParaRPr lang="hr-HR" dirty="0"/>
          </a:p>
          <a:p>
            <a:pPr lvl="1"/>
            <a:r>
              <a:rPr lang="hr-HR" dirty="0" smtClean="0"/>
              <a:t>Enzimi </a:t>
            </a:r>
            <a:r>
              <a:rPr lang="hr-HR" dirty="0" err="1" smtClean="0"/>
              <a:t>hodroliziraju</a:t>
            </a:r>
            <a:r>
              <a:rPr lang="hr-HR" dirty="0" smtClean="0"/>
              <a:t> </a:t>
            </a:r>
            <a:r>
              <a:rPr lang="hr-HR" dirty="0" err="1" smtClean="0"/>
              <a:t>trigliceride</a:t>
            </a:r>
            <a:r>
              <a:rPr lang="hr-HR" dirty="0" smtClean="0"/>
              <a:t> na </a:t>
            </a:r>
            <a:r>
              <a:rPr lang="hr-HR" b="1" dirty="0" smtClean="0">
                <a:solidFill>
                  <a:srgbClr val="FF0000"/>
                </a:solidFill>
              </a:rPr>
              <a:t>masne kiseline i </a:t>
            </a:r>
            <a:r>
              <a:rPr lang="hr-HR" b="1" dirty="0" err="1" smtClean="0">
                <a:solidFill>
                  <a:srgbClr val="FF0000"/>
                </a:solidFill>
              </a:rPr>
              <a:t>glicerol</a:t>
            </a:r>
            <a:endParaRPr lang="hr-HR" b="1" dirty="0" smtClean="0">
              <a:solidFill>
                <a:srgbClr val="FF0000"/>
              </a:solidFill>
            </a:endParaRPr>
          </a:p>
          <a:p>
            <a:pPr lvl="1"/>
            <a:endParaRPr lang="hr-HR" b="1" dirty="0" smtClean="0">
              <a:solidFill>
                <a:srgbClr val="FF0000"/>
              </a:solidFill>
            </a:endParaRPr>
          </a:p>
          <a:p>
            <a:pPr lvl="1"/>
            <a:endParaRPr lang="hr-H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hr-HR" b="1" dirty="0" err="1" smtClean="0">
                <a:solidFill>
                  <a:srgbClr val="FF0000"/>
                </a:solidFill>
              </a:rPr>
              <a:t>Absorpcija</a:t>
            </a:r>
            <a:endParaRPr lang="hr-H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75456"/>
          </a:xfrm>
        </p:spPr>
        <p:txBody>
          <a:bodyPr/>
          <a:lstStyle/>
          <a:p>
            <a:r>
              <a:rPr lang="hr-HR" sz="2000" dirty="0" smtClean="0"/>
              <a:t>Djelovanje </a:t>
            </a:r>
            <a:r>
              <a:rPr lang="hr-HR" sz="2000" dirty="0" err="1" smtClean="0"/>
              <a:t>gušteraćinih</a:t>
            </a:r>
            <a:r>
              <a:rPr lang="hr-HR" sz="2000" dirty="0" smtClean="0"/>
              <a:t> enzima</a:t>
            </a:r>
            <a:endParaRPr lang="hr-HR" sz="2000" dirty="0"/>
          </a:p>
        </p:txBody>
      </p:sp>
      <p:cxnSp>
        <p:nvCxnSpPr>
          <p:cNvPr id="4" name="Ravni poveznik sa strelicom 3"/>
          <p:cNvCxnSpPr/>
          <p:nvPr/>
        </p:nvCxnSpPr>
        <p:spPr>
          <a:xfrm>
            <a:off x="4932040" y="3933056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sa strelicom 5"/>
          <p:cNvCxnSpPr/>
          <p:nvPr/>
        </p:nvCxnSpPr>
        <p:spPr>
          <a:xfrm flipH="1">
            <a:off x="5872336" y="4002560"/>
            <a:ext cx="5676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7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19472"/>
          </a:xfrm>
        </p:spPr>
        <p:txBody>
          <a:bodyPr/>
          <a:lstStyle/>
          <a:p>
            <a:r>
              <a:rPr lang="hr-HR" sz="2000" dirty="0" smtClean="0"/>
              <a:t>Formiranje </a:t>
            </a:r>
            <a:r>
              <a:rPr lang="hr-HR" sz="2000" dirty="0" err="1" smtClean="0"/>
              <a:t>Micela</a:t>
            </a:r>
            <a:endParaRPr lang="hr-H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89271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kstniOkvir 18"/>
          <p:cNvSpPr txBox="1"/>
          <p:nvPr/>
        </p:nvSpPr>
        <p:spPr>
          <a:xfrm>
            <a:off x="0" y="3991063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atin typeface="+mj-lt"/>
              </a:rPr>
              <a:t>Produkti razgradnje masti  </a:t>
            </a:r>
            <a:r>
              <a:rPr lang="hr-HR" dirty="0" smtClean="0">
                <a:latin typeface="+mj-lt"/>
              </a:rPr>
              <a:t>idu na daljnju probavu u intestinalne stanice</a:t>
            </a:r>
            <a:endParaRPr lang="hr-HR" dirty="0">
              <a:latin typeface="+mj-lt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4360254" y="148478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>
                <a:latin typeface="+mj-lt"/>
              </a:rPr>
              <a:t>Žućne</a:t>
            </a:r>
            <a:r>
              <a:rPr lang="hr-HR" b="1" dirty="0" smtClean="0">
                <a:latin typeface="+mj-lt"/>
              </a:rPr>
              <a:t> soli </a:t>
            </a:r>
            <a:r>
              <a:rPr lang="hr-HR" dirty="0" err="1" smtClean="0">
                <a:latin typeface="+mj-lt"/>
              </a:rPr>
              <a:t>reapsorbiraju</a:t>
            </a:r>
            <a:r>
              <a:rPr lang="hr-HR" dirty="0" smtClean="0">
                <a:latin typeface="+mj-lt"/>
              </a:rPr>
              <a:t> se kroz </a:t>
            </a:r>
            <a:r>
              <a:rPr lang="hr-HR" dirty="0" err="1" smtClean="0">
                <a:latin typeface="+mj-lt"/>
              </a:rPr>
              <a:t>enterocite</a:t>
            </a:r>
            <a:r>
              <a:rPr lang="hr-HR" dirty="0" smtClean="0">
                <a:latin typeface="+mj-lt"/>
              </a:rPr>
              <a:t> u </a:t>
            </a:r>
            <a:r>
              <a:rPr lang="hr-HR" dirty="0" err="1" smtClean="0">
                <a:latin typeface="+mj-lt"/>
              </a:rPr>
              <a:t>jetru</a:t>
            </a:r>
            <a:endParaRPr lang="hr-HR" dirty="0">
              <a:latin typeface="+mj-lt"/>
            </a:endParaRPr>
          </a:p>
        </p:txBody>
      </p:sp>
      <p:cxnSp>
        <p:nvCxnSpPr>
          <p:cNvPr id="22" name="Ravni poveznik sa strelicom 21"/>
          <p:cNvCxnSpPr>
            <a:stCxn id="2050" idx="1"/>
          </p:cNvCxnSpPr>
          <p:nvPr/>
        </p:nvCxnSpPr>
        <p:spPr>
          <a:xfrm>
            <a:off x="467544" y="2564904"/>
            <a:ext cx="0" cy="1426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>
            <a:stCxn id="2050" idx="0"/>
          </p:cNvCxnSpPr>
          <p:nvPr/>
        </p:nvCxnSpPr>
        <p:spPr>
          <a:xfrm>
            <a:off x="2413899" y="1484784"/>
            <a:ext cx="19463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niOkvir 24"/>
          <p:cNvSpPr txBox="1"/>
          <p:nvPr/>
        </p:nvSpPr>
        <p:spPr>
          <a:xfrm>
            <a:off x="899592" y="5157192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atin typeface="+mj-lt"/>
              </a:rPr>
              <a:t>Masne kiseline topive u vodi </a:t>
            </a:r>
            <a:r>
              <a:rPr lang="hr-HR" dirty="0" smtClean="0">
                <a:latin typeface="+mj-lt"/>
              </a:rPr>
              <a:t>(</a:t>
            </a:r>
            <a:r>
              <a:rPr lang="hr-HR" dirty="0" err="1" smtClean="0">
                <a:latin typeface="+mj-lt"/>
              </a:rPr>
              <a:t>srednjelančane</a:t>
            </a:r>
            <a:r>
              <a:rPr lang="hr-HR" dirty="0" smtClean="0">
                <a:latin typeface="+mj-lt"/>
              </a:rPr>
              <a:t> od 6 do 10 ugljika)</a:t>
            </a:r>
          </a:p>
          <a:p>
            <a:r>
              <a:rPr lang="hr-HR" dirty="0">
                <a:latin typeface="+mj-lt"/>
              </a:rPr>
              <a:t>	</a:t>
            </a:r>
            <a:r>
              <a:rPr lang="hr-HR" dirty="0">
                <a:solidFill>
                  <a:srgbClr val="FF0000"/>
                </a:solidFill>
                <a:latin typeface="+mj-lt"/>
              </a:rPr>
              <a:t>D</a:t>
            </a:r>
            <a:r>
              <a:rPr lang="hr-HR" dirty="0" smtClean="0">
                <a:solidFill>
                  <a:srgbClr val="FF0000"/>
                </a:solidFill>
                <a:latin typeface="+mj-lt"/>
              </a:rPr>
              <a:t>irektna apsorpcija kroz </a:t>
            </a:r>
            <a:r>
              <a:rPr lang="hr-HR" dirty="0" err="1" smtClean="0">
                <a:solidFill>
                  <a:srgbClr val="FF0000"/>
                </a:solidFill>
                <a:latin typeface="+mj-lt"/>
              </a:rPr>
              <a:t>enterocite</a:t>
            </a:r>
            <a:endParaRPr lang="hr-HR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313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Slobodne masne kiseline resintetiziraju se u </a:t>
            </a:r>
            <a:r>
              <a:rPr lang="hr-HR" dirty="0" err="1" smtClean="0"/>
              <a:t>trigliceride</a:t>
            </a:r>
            <a:endParaRPr lang="hr-HR" dirty="0" smtClean="0"/>
          </a:p>
          <a:p>
            <a:r>
              <a:rPr lang="hr-HR" sz="1800" dirty="0" smtClean="0"/>
              <a:t>Proces podržavaju posebni proteini (vezivni)</a:t>
            </a:r>
          </a:p>
          <a:p>
            <a:r>
              <a:rPr lang="hr-HR" sz="1800" dirty="0" smtClean="0"/>
              <a:t>Proces se zove esterifikacija</a:t>
            </a:r>
          </a:p>
          <a:p>
            <a:endParaRPr lang="hr-HR" sz="1800" dirty="0"/>
          </a:p>
          <a:p>
            <a:r>
              <a:rPr lang="hr-HR" sz="1800" dirty="0" err="1" smtClean="0"/>
              <a:t>Trigliceridi</a:t>
            </a:r>
            <a:r>
              <a:rPr lang="hr-HR" sz="1800" dirty="0" smtClean="0"/>
              <a:t> formiraju </a:t>
            </a:r>
            <a:r>
              <a:rPr lang="hr-HR" sz="1800" dirty="0" err="1" smtClean="0"/>
              <a:t>hilomikrone</a:t>
            </a:r>
            <a:r>
              <a:rPr lang="hr-HR" sz="1800" dirty="0" smtClean="0"/>
              <a:t> koji napuštaju </a:t>
            </a:r>
            <a:r>
              <a:rPr lang="hr-HR" sz="1800" dirty="0" err="1" smtClean="0"/>
              <a:t>enterocit</a:t>
            </a:r>
            <a:endParaRPr lang="hr-HR" sz="1800" dirty="0" smtClean="0"/>
          </a:p>
          <a:p>
            <a:pPr lvl="1"/>
            <a:endParaRPr lang="hr-HR" sz="1000" dirty="0"/>
          </a:p>
          <a:p>
            <a:pPr lvl="1"/>
            <a:r>
              <a:rPr lang="hr-HR" dirty="0" err="1" smtClean="0"/>
              <a:t>Hilomikroni</a:t>
            </a:r>
            <a:r>
              <a:rPr lang="hr-HR" dirty="0" smtClean="0"/>
              <a:t> su veliki pa ne mogu proći kroz kapilaru</a:t>
            </a:r>
          </a:p>
          <a:p>
            <a:pPr lvl="1"/>
            <a:r>
              <a:rPr lang="hr-HR" dirty="0" smtClean="0"/>
              <a:t>Transportiraju se limfnim sustavom</a:t>
            </a:r>
          </a:p>
          <a:p>
            <a:pPr lvl="1"/>
            <a:endParaRPr lang="hr-HR" dirty="0"/>
          </a:p>
          <a:p>
            <a:pPr lvl="1"/>
            <a:r>
              <a:rPr lang="hr-HR" dirty="0" err="1" smtClean="0"/>
              <a:t>Hilomikroni</a:t>
            </a:r>
            <a:r>
              <a:rPr lang="hr-HR" dirty="0" smtClean="0"/>
              <a:t> manjih dimenzija transportiraju se kapilarama</a:t>
            </a:r>
          </a:p>
          <a:p>
            <a:pPr marL="857250" lvl="1" indent="-457200"/>
            <a:endParaRPr lang="hr-HR" dirty="0" smtClean="0"/>
          </a:p>
          <a:p>
            <a:pPr marL="400050" lvl="1" indent="0">
              <a:buNone/>
            </a:pPr>
            <a:endParaRPr lang="hr-HR" dirty="0" smtClean="0"/>
          </a:p>
          <a:p>
            <a:pPr marL="400050" lvl="1" indent="0">
              <a:buNone/>
            </a:pPr>
            <a:endParaRPr lang="hr-HR" dirty="0" smtClean="0"/>
          </a:p>
          <a:p>
            <a:pPr marL="400050" lvl="1" indent="0">
              <a:buNone/>
            </a:pPr>
            <a:endParaRPr lang="hr-HR" dirty="0" smtClean="0"/>
          </a:p>
          <a:p>
            <a:pPr marL="857250" lvl="1" indent="-45720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75456"/>
          </a:xfrm>
        </p:spPr>
        <p:txBody>
          <a:bodyPr/>
          <a:lstStyle/>
          <a:p>
            <a:r>
              <a:rPr lang="hr-HR" sz="2000" dirty="0" smtClean="0"/>
              <a:t>Probava u </a:t>
            </a:r>
            <a:r>
              <a:rPr lang="hr-HR" sz="2000" dirty="0" err="1" smtClean="0"/>
              <a:t>entrocitima</a:t>
            </a:r>
            <a:endParaRPr lang="hr-H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41168"/>
            <a:ext cx="19050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48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265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Izvršno</vt:lpstr>
      <vt:lpstr>Dijetetika: Probava masti  https://www.youtube.com/watch?v=i0kHf_5s3J8 https://www.youtube.com/watch?v=G_7EchSkkc0</vt:lpstr>
      <vt:lpstr>PowerPoint Presentation</vt:lpstr>
      <vt:lpstr>Inicijalna probava masti</vt:lpstr>
      <vt:lpstr>Emulgiranje žućnim solima</vt:lpstr>
      <vt:lpstr>Djelovanje gušteraćinih enzima</vt:lpstr>
      <vt:lpstr>Formiranje Micela</vt:lpstr>
      <vt:lpstr>Probava u entrocitima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Dijetetika: Probava i absorpcija hranjivih sastojaka</dc:title>
  <dc:creator>NUTRICIONIST</dc:creator>
  <cp:lastModifiedBy>Mac Dragana</cp:lastModifiedBy>
  <cp:revision>17</cp:revision>
  <dcterms:created xsi:type="dcterms:W3CDTF">2015-10-05T07:52:42Z</dcterms:created>
  <dcterms:modified xsi:type="dcterms:W3CDTF">2015-10-26T20:25:39Z</dcterms:modified>
</cp:coreProperties>
</file>