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326" r:id="rId2"/>
    <p:sldId id="259" r:id="rId3"/>
    <p:sldId id="258" r:id="rId4"/>
    <p:sldId id="261" r:id="rId5"/>
    <p:sldId id="264" r:id="rId6"/>
    <p:sldId id="265" r:id="rId7"/>
    <p:sldId id="262" r:id="rId8"/>
    <p:sldId id="328" r:id="rId9"/>
    <p:sldId id="267" r:id="rId10"/>
    <p:sldId id="268" r:id="rId11"/>
    <p:sldId id="271" r:id="rId12"/>
    <p:sldId id="272" r:id="rId13"/>
    <p:sldId id="274" r:id="rId14"/>
    <p:sldId id="275" r:id="rId15"/>
    <p:sldId id="329" r:id="rId16"/>
    <p:sldId id="278" r:id="rId17"/>
    <p:sldId id="330" r:id="rId18"/>
    <p:sldId id="279" r:id="rId19"/>
    <p:sldId id="281" r:id="rId20"/>
    <p:sldId id="283" r:id="rId21"/>
    <p:sldId id="331" r:id="rId22"/>
    <p:sldId id="286" r:id="rId23"/>
    <p:sldId id="332" r:id="rId24"/>
    <p:sldId id="289" r:id="rId25"/>
    <p:sldId id="290" r:id="rId26"/>
    <p:sldId id="291" r:id="rId27"/>
    <p:sldId id="293" r:id="rId28"/>
    <p:sldId id="296" r:id="rId29"/>
    <p:sldId id="294" r:id="rId30"/>
    <p:sldId id="318" r:id="rId31"/>
    <p:sldId id="322" r:id="rId32"/>
    <p:sldId id="323" r:id="rId33"/>
    <p:sldId id="295" r:id="rId34"/>
    <p:sldId id="300" r:id="rId35"/>
    <p:sldId id="333" r:id="rId36"/>
    <p:sldId id="301" r:id="rId37"/>
    <p:sldId id="297" r:id="rId38"/>
    <p:sldId id="304" r:id="rId39"/>
    <p:sldId id="305" r:id="rId40"/>
    <p:sldId id="306" r:id="rId41"/>
    <p:sldId id="334" r:id="rId42"/>
    <p:sldId id="307" r:id="rId43"/>
    <p:sldId id="324" r:id="rId44"/>
    <p:sldId id="308" r:id="rId45"/>
    <p:sldId id="313" r:id="rId46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761" autoAdjust="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FFF1B-386C-4790-A6AF-802D2C13B28F}" type="datetimeFigureOut">
              <a:rPr lang="hr-HR" smtClean="0"/>
              <a:pPr/>
              <a:t>17.03.2015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DB72-6E6B-4AA0-A894-C5861957098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155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74B0-9EAA-426C-8DA0-0BFB5ACBA520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3/17/2015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308AD-4160-4AA2-92A8-F3A3114571A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97D284FA-A0EA-4614-81C9-FDAF65EDF22D}" type="datetimeFigureOut">
              <a:rPr lang="sr-Latn-C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17.3.2015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86B4C0F-8265-460F-9464-CD28873EB40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002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ZDRAVSTVENA NJEGA BOLESNIKA S PRIJELOMOM KOSTIJU</a:t>
            </a:r>
            <a:endParaRPr lang="hr-HR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ucija\Desktop\op.sala traumatološ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03648" y="2060848"/>
            <a:ext cx="60332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63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7584" y="692696"/>
            <a:ext cx="773120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56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608512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Traumatski šok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Uzrokuju ga jaki bolovi i jako krvarenje u predjelu prijeloma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Klinička slika </a:t>
            </a:r>
            <a:r>
              <a:rPr lang="hr-H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hipovolemijskog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šoka </a:t>
            </a:r>
          </a:p>
        </p:txBody>
      </p:sp>
    </p:spTree>
    <p:extLst>
      <p:ext uri="{BB962C8B-B14F-4D97-AF65-F5344CB8AC3E}">
        <p14:creationId xmlns:p14="http://schemas.microsoft.com/office/powerpoint/2010/main" xmlns="" val="25447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Klinički znakovi loma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3568" y="1484784"/>
            <a:ext cx="7128792" cy="4896544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Nesigurni znakovi loma: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oteklina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bol 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promjene boje kože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grč mišića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- smanjenje funkcije 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ili potpuni prekid.</a:t>
            </a: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7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79512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Klinički znakovi loma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Sigurni znakovi loma: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patološka gibljivost, ispitivanje je vezano uz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jaku bolnost.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fenomen koštanih </a:t>
            </a:r>
            <a:r>
              <a:rPr lang="hr-H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krepitacija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deformacija na mjestu loma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834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691480"/>
          </a:xfrm>
        </p:spPr>
        <p:txBody>
          <a:bodyPr/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Dijagnostika</a:t>
            </a:r>
            <a:endParaRPr lang="hr-HR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877986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Klinička slika, pregled bolesnika- prepoznajemo prijelom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6663"/>
            <a:ext cx="616172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04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RTG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obrada bolesnika-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potvrđujemo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prijelom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7"/>
            <a:ext cx="5832648" cy="9604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06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8054" y="260648"/>
            <a:ext cx="8229600" cy="782960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Prva pomoć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smije se pomicati ozlijeđenog dok se potpuno ne imobilizira dio tijela sa sumnjom na prijelom 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pokušavati ispraviti slomljenu kost ili zglob ili promijeniti njihov položaj osim ako je cirkulacija ugrožena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testirati funkciju ozlijeđenih dijelova tijela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09120"/>
            <a:ext cx="484723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18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8965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ukoliko je ozlijeđena koža ranu prekriti sterilnom gazom ili kompresom prije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imobilizacije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mobilizacija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 davati bolesniku ništa na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usta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prijevoz u bolničku ustanovu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391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88640"/>
            <a:ext cx="4790097" cy="3672408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03648" y="4293096"/>
            <a:ext cx="6552728" cy="232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12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184576" cy="603448"/>
          </a:xfrm>
        </p:spPr>
        <p:txBody>
          <a:bodyPr>
            <a:normAutofit fontScale="90000"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Liječenje</a:t>
            </a:r>
            <a:endParaRPr lang="hr-HR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4897" y="98072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Raznovrsne metode liječenja loma teže jednom cilju a to je postići što bolji krajnji funkcijski rezultat</a:t>
            </a: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konzervativno liječenje</a:t>
            </a: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operacijsko liječenja loma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996952"/>
            <a:ext cx="5400600" cy="36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7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Kretanje-osnovna ljudska potreba</a:t>
            </a:r>
          </a:p>
          <a:p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Kosti sudjeluju u kretanju </a:t>
            </a:r>
          </a:p>
          <a:p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Aktivno živo tijelo u organizmu </a:t>
            </a:r>
          </a:p>
          <a:p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Ljudski kostur-206 kostiju-14% naše mase</a:t>
            </a: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4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79512"/>
          </a:xfrm>
        </p:spPr>
        <p:txBody>
          <a:bodyPr>
            <a:no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Načela konzervativnog liječenja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680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Temelji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na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načelu 3R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koje je postavio </a:t>
            </a:r>
            <a:r>
              <a:rPr lang="hr-H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Bohler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repozicija</a:t>
            </a: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retencija (imobilizacija)</a:t>
            </a: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rehabilitacija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bolesnika.</a:t>
            </a: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35496"/>
          </a:xfrm>
        </p:spPr>
        <p:txBody>
          <a:bodyPr/>
          <a:lstStyle/>
          <a:p>
            <a:r>
              <a:rPr lang="hr-H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Repozicija</a:t>
            </a:r>
            <a:endParaRPr lang="hr-HR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Namještanje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lomnih ulomaka u što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povoljniji anatomski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položaj 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Omogućuje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cijeljenje loma te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uspostavu normalne funkcije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ekstremiteta.</a:t>
            </a: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Vrši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u anesteziji koja umanjuje osjećaj boli i relaksira okolnu muskulaturu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056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35496"/>
          </a:xfrm>
        </p:spPr>
        <p:txBody>
          <a:bodyPr/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Imobilizacija</a:t>
            </a:r>
            <a:endParaRPr lang="hr-HR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Nakon repozicije lomnih ulomaka slijedi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imobilizacija.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Omogućuje dugotrajnu retenciju lomnih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ulomaka u reponiranom položaju.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imobilizacija gipsanim zavojem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imobilizacija trajnom ekstenzijom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imobilizacija vanjskom fiksacijom ulomaka</a:t>
            </a:r>
          </a:p>
        </p:txBody>
      </p:sp>
    </p:spTree>
    <p:extLst>
      <p:ext uri="{BB962C8B-B14F-4D97-AF65-F5344CB8AC3E}">
        <p14:creationId xmlns:p14="http://schemas.microsoft.com/office/powerpoint/2010/main" xmlns="" val="38374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Gipsani (sadreni) zavoj</a:t>
            </a:r>
            <a:endParaRPr lang="hr-HR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9549" y="2421352"/>
            <a:ext cx="4035902" cy="28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5125" y="2555548"/>
            <a:ext cx="4041775" cy="261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65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67544"/>
          </a:xfrm>
        </p:spPr>
        <p:txBody>
          <a:bodyPr/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Trajna ekstenzija</a:t>
            </a:r>
            <a:endParaRPr lang="hr-HR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916832"/>
            <a:ext cx="5976664" cy="450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76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8412" y="116632"/>
            <a:ext cx="8229600" cy="787524"/>
          </a:xfrm>
        </p:spPr>
        <p:txBody>
          <a:bodyPr/>
          <a:lstStyle/>
          <a:p>
            <a:r>
              <a:rPr lang="hr-H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Vanjska fiksacija ulomaka</a:t>
            </a:r>
            <a:endParaRPr lang="hr-HR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8740"/>
            <a:ext cx="365318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914" y="1124744"/>
            <a:ext cx="356209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35496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Rehabilitacija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2878" y="1196752"/>
            <a:ext cx="8229600" cy="5256584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Rehabilitacija bolesnika, s ciljem uspostave što bolje funkcije ekstremiteta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647" y="2848238"/>
            <a:ext cx="3937114" cy="262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8239"/>
            <a:ext cx="4068398" cy="271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02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Operacijsko liječenje prijeloma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Osteosinteza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 operacijski zahvat kojim se izvodi spajanje i učvršćivanje fragmenata kosti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nakon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loma.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Cilj: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postizanj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trajnog položaja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fragmenata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mogućuje cijeljenje prijeloma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uspostavljanje normalnih anatomskih odnosa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brzi povrat funkcije ozlijeđenog ekstremiteta.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916832"/>
            <a:ext cx="1656184" cy="45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9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16632"/>
            <a:ext cx="491646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1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37149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442" y="3140968"/>
            <a:ext cx="6075752" cy="355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2525"/>
            <a:ext cx="2406600" cy="299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50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3000375" y="500063"/>
            <a:ext cx="2857500" cy="1143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KOSTUR</a:t>
            </a:r>
          </a:p>
        </p:txBody>
      </p:sp>
      <p:cxnSp>
        <p:nvCxnSpPr>
          <p:cNvPr id="6" name="Ravni poveznik sa strelicom 5"/>
          <p:cNvCxnSpPr/>
          <p:nvPr/>
        </p:nvCxnSpPr>
        <p:spPr>
          <a:xfrm rot="10800000" flipV="1">
            <a:off x="2357438" y="1928813"/>
            <a:ext cx="85725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>
            <a:off x="5000625" y="1928813"/>
            <a:ext cx="928688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utnik 8"/>
          <p:cNvSpPr/>
          <p:nvPr/>
        </p:nvSpPr>
        <p:spPr>
          <a:xfrm>
            <a:off x="1071563" y="2714625"/>
            <a:ext cx="2000250" cy="8572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OSOVINSKI KOSTUR</a:t>
            </a:r>
          </a:p>
        </p:txBody>
      </p:sp>
      <p:cxnSp>
        <p:nvCxnSpPr>
          <p:cNvPr id="11" name="Ravni poveznik sa strelicom 10"/>
          <p:cNvCxnSpPr/>
          <p:nvPr/>
        </p:nvCxnSpPr>
        <p:spPr>
          <a:xfrm rot="5400000">
            <a:off x="1643857" y="3858418"/>
            <a:ext cx="355600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avokutnik 12"/>
          <p:cNvSpPr/>
          <p:nvPr/>
        </p:nvSpPr>
        <p:spPr>
          <a:xfrm>
            <a:off x="571500" y="4357688"/>
            <a:ext cx="2786063" cy="1571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KRALJEŽNICA, REBRA,  I LUBANJA</a:t>
            </a:r>
          </a:p>
        </p:txBody>
      </p:sp>
      <p:cxnSp>
        <p:nvCxnSpPr>
          <p:cNvPr id="15" name="Ravni poveznik sa strelicom 14"/>
          <p:cNvCxnSpPr/>
          <p:nvPr/>
        </p:nvCxnSpPr>
        <p:spPr>
          <a:xfrm>
            <a:off x="3214688" y="3143250"/>
            <a:ext cx="357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avokutnik 16"/>
          <p:cNvSpPr/>
          <p:nvPr/>
        </p:nvSpPr>
        <p:spPr>
          <a:xfrm>
            <a:off x="3714750" y="3429000"/>
            <a:ext cx="1357313" cy="9286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80 KOSTIJU</a:t>
            </a:r>
          </a:p>
        </p:txBody>
      </p:sp>
      <p:sp>
        <p:nvSpPr>
          <p:cNvPr id="18" name="Pravokutnik 17"/>
          <p:cNvSpPr/>
          <p:nvPr/>
        </p:nvSpPr>
        <p:spPr>
          <a:xfrm>
            <a:off x="5643563" y="2786063"/>
            <a:ext cx="2357437" cy="9286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PRIVJESNI KOSTUR</a:t>
            </a:r>
          </a:p>
        </p:txBody>
      </p:sp>
      <p:cxnSp>
        <p:nvCxnSpPr>
          <p:cNvPr id="20" name="Ravni poveznik sa strelicom 19"/>
          <p:cNvCxnSpPr/>
          <p:nvPr/>
        </p:nvCxnSpPr>
        <p:spPr>
          <a:xfrm flipV="1">
            <a:off x="6715125" y="2286000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avokutnik 21"/>
          <p:cNvSpPr/>
          <p:nvPr/>
        </p:nvSpPr>
        <p:spPr>
          <a:xfrm>
            <a:off x="7286625" y="1643063"/>
            <a:ext cx="1285875" cy="6429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126 KOSTIJU</a:t>
            </a:r>
          </a:p>
        </p:txBody>
      </p:sp>
      <p:cxnSp>
        <p:nvCxnSpPr>
          <p:cNvPr id="24" name="Ravni poveznik sa strelicom 23"/>
          <p:cNvCxnSpPr/>
          <p:nvPr/>
        </p:nvCxnSpPr>
        <p:spPr>
          <a:xfrm rot="16200000" flipH="1">
            <a:off x="6393656" y="4250532"/>
            <a:ext cx="785813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avokutnik 24"/>
          <p:cNvSpPr/>
          <p:nvPr/>
        </p:nvSpPr>
        <p:spPr>
          <a:xfrm>
            <a:off x="5214938" y="4929188"/>
            <a:ext cx="3500437" cy="16430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KOSTI RUKU, RAMENI OBRUČ, ZDJELIČNI OBRUČ, KOSTI NOGU</a:t>
            </a:r>
          </a:p>
        </p:txBody>
      </p:sp>
    </p:spTree>
    <p:extLst>
      <p:ext uri="{BB962C8B-B14F-4D97-AF65-F5344CB8AC3E}">
        <p14:creationId xmlns:p14="http://schemas.microsoft.com/office/powerpoint/2010/main" xmlns="" val="25453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Implantati za </a:t>
            </a:r>
            <a:r>
              <a:rPr lang="hr-HR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osteosintezu</a:t>
            </a:r>
            <a:r>
              <a:rPr lang="hr-HR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 od specijalnog čelika ili legur</a:t>
            </a:r>
            <a:r>
              <a:rPr lang="hr-HR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1026" name="Picture 2" descr="C:\Users\Lucija\Desktop\instrumen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844824"/>
            <a:ext cx="60332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50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cija\Desktop\o.p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476672"/>
            <a:ext cx="7632848" cy="57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62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cija\Desktop\IMG_6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ucija\Desktop\IMG_63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8024" y="3501008"/>
            <a:ext cx="4039985" cy="30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99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79512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Zdravstvena njega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5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Usmjerena na :</a:t>
            </a: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tklanjanje tjelesnih simptoma(bol)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repoznavanje komplikacija (šok, krvarenje, masna embolija, kompresija)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prečavanje infekcije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avanje psihološke podrške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rovođenje zdravstvenog odgoja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Prijem i </a:t>
            </a:r>
            <a:r>
              <a:rPr lang="hr-HR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prijeoperacijska</a:t>
            </a:r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priprema bolesnika</a:t>
            </a:r>
            <a:endParaRPr lang="hr-HR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Bolesnici s prijelomima kostiju dolaze u bolnicu kao hitan prijem-HKP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544823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3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40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Operacijski zahvat hitan ili planiran</a:t>
            </a:r>
          </a:p>
          <a:p>
            <a:endParaRPr lang="hr-H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Priprema 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bolesnika za operacijski </a:t>
            </a: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zahvat</a:t>
            </a:r>
          </a:p>
          <a:p>
            <a:pPr marL="0" indent="0">
              <a:buNone/>
            </a:pP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ovisi o:</a:t>
            </a: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vrsti operacije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dobi bolesnika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stanju bolesnika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hr-H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hitnosti operacijskog </a:t>
            </a: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postupka   </a:t>
            </a: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7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35496"/>
          </a:xfrm>
        </p:spPr>
        <p:txBody>
          <a:bodyPr>
            <a:normAutofit/>
          </a:bodyPr>
          <a:lstStyle/>
          <a:p>
            <a:r>
              <a:rPr lang="hr-HR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Prijeoperacijska</a:t>
            </a:r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priprema za hitni zahvat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Načelo: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„Učini koliko treba, ali što je moguće brže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Sestrinske intervencije: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-promatrati, mjeriti i bilježiti vitalne funkcije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-uspostaviti venski put,laboratorijske pretrage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-naručiti krvne pripravke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-provesti higijenski protokol, priprema </a:t>
            </a:r>
            <a:r>
              <a:rPr lang="hr-H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polja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-provesti druge intervencije po odredbi liječnika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-pružiti psihološku podršku bolesniku i obitelji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764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170454"/>
            <a:ext cx="8229600" cy="987765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Priprema za planiranu operaciju</a:t>
            </a:r>
            <a:endParaRPr lang="hr-H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96869" y="1313624"/>
            <a:ext cx="8229600" cy="54277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Psihička 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Fizička: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pretrage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protokol prehrane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priprema probavnog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sustava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higijenski protokol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priprema </a:t>
            </a:r>
            <a:r>
              <a:rPr lang="hr-H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polja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784" y="188640"/>
            <a:ext cx="1944216" cy="172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50"/>
            <a:ext cx="11525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4" y="2348880"/>
            <a:ext cx="519401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0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979512"/>
          </a:xfrm>
        </p:spPr>
        <p:txBody>
          <a:bodyPr>
            <a:normAutofit/>
          </a:bodyPr>
          <a:lstStyle/>
          <a:p>
            <a:r>
              <a:rPr lang="hr-HR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Intraoperacijska</a:t>
            </a:r>
            <a:r>
              <a:rPr lang="hr-H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zdravstvena njega</a:t>
            </a:r>
            <a:endParaRPr lang="hr-HR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3608" y="1340768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17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Poslijeoperacijska</a:t>
            </a:r>
            <a:r>
              <a:rPr lang="hr-HR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zdravstvena njega</a:t>
            </a:r>
            <a:endParaRPr lang="hr-HR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Priprema kreveta za prihvat bolesnika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 premještanju bolesnika na krevet hvatamo ga suprotno od rane i pazimo na dren, kateter, sondu, iglu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toku transporta pazimo na disanje (okrenuti glavu na stranu)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3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051520"/>
          </a:xfrm>
        </p:spPr>
        <p:txBody>
          <a:bodyPr/>
          <a:lstStyle/>
          <a:p>
            <a:r>
              <a:rPr lang="hr-H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Prijelomi kosti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ozljeda koja prekida tijek kosti</a:t>
            </a:r>
          </a:p>
          <a:p>
            <a:pPr>
              <a:lnSpc>
                <a:spcPct val="80000"/>
              </a:lnSpc>
            </a:pPr>
            <a:r>
              <a:rPr lang="hr-HR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družena sa ozljedom mekih tkiva</a:t>
            </a:r>
          </a:p>
          <a:p>
            <a:pPr>
              <a:lnSpc>
                <a:spcPct val="80000"/>
              </a:lnSpc>
            </a:pPr>
            <a:endParaRPr lang="hr-HR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 uzroku, prijelom može biti: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hr-HR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hr-H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spontani</a:t>
            </a: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prijelom- nastaje zbog povećane lomljivosti kostiju uzrokovane bolestima kao što su koštani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r-HR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tumori,metastaze, osteoporoza i </a:t>
            </a:r>
            <a:r>
              <a:rPr lang="hr-HR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osteomijelitis</a:t>
            </a:r>
            <a:endParaRPr lang="hr-HR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hr-HR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hr-HR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traumatsk</a:t>
            </a:r>
            <a:r>
              <a:rPr lang="hr-HR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prijelom- djelovanje vanjske sile, dovoljno jake da nadjača fiziološku razinu elastičnosti kosti</a:t>
            </a:r>
          </a:p>
          <a:p>
            <a:pPr>
              <a:lnSpc>
                <a:spcPct val="80000"/>
              </a:lnSpc>
            </a:pPr>
            <a:endParaRPr lang="hr-H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3480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0486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oložaj ovisi o vrsti operacije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mjeriti i bilježiti vitalne funkcije</a:t>
            </a: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kontrolirati zavoj, drenažu,drenažni sadržaj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696744" cy="373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87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kontrolirati izlučevine(mjeriti diurezu,održavati stolicu prilagođenom prehranom)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kontrola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cirkulacije na 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operiranom ekstremitetu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sprečavanje komplikacija smanjene pokretnosti</a:t>
            </a:r>
          </a:p>
          <a:p>
            <a:endParaRPr lang="hr-H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56992"/>
            <a:ext cx="2007258" cy="307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501008"/>
            <a:ext cx="338296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97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5152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Sestrinske intervencije kod bolesnika s </a:t>
            </a:r>
            <a:r>
              <a:rPr lang="hr-HR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trakcijom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Stalni položaj ovih bolesnika je na leđima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Onemogućene su promjene položaja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Visok rizik za dekubitus (mjere za sprječavanje)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Kontrolirati i njegovati ulazna/izlazna mjesta žice ili igle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Održavati opterećenje ekstenzije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729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ija\Desktop\trakcija dije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88640"/>
            <a:ext cx="7344816" cy="63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60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Sestrinske intervencije kod bolesnika sa sadrenim zavojem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 bolesnika sa svježe stavljenom sadrom  treba voditi računa o vremenu koje je potrebno sušenju sadre (24 sata)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ažljivo manipulirati i spriječiti pritisak 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kstremitet postaviti u povišeni položaj na jastuk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topliti bolesnika – izostaviti područje sa sadrom</a:t>
            </a:r>
          </a:p>
          <a:p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romatrati cirkulaciju ekstremiteta – gips ili zavoj mogu pritiskati krvne žile i živce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563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35496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Zdravstveni </a:t>
            </a:r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odgoj i rehabilitacija: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31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</a:t>
            </a:r>
            <a:r>
              <a:rPr lang="hr-HR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ehabilitacijski postupak, poboljšava prognozu    nakon</a:t>
            </a:r>
          </a:p>
          <a:p>
            <a:pPr marL="0" indent="0">
              <a:buNone/>
            </a:pPr>
            <a:r>
              <a:rPr lang="hr-HR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prijeloma </a:t>
            </a:r>
          </a:p>
          <a:p>
            <a:pPr marL="0" indent="0">
              <a:buNone/>
            </a:pPr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provodi se timski</a:t>
            </a:r>
          </a:p>
          <a:p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individualno prilagođena svakom bolesniku</a:t>
            </a:r>
          </a:p>
          <a:p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rana rehabilitacija započinje za vrijeme boravka u bolnici</a:t>
            </a:r>
          </a:p>
          <a:p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sestra sudjeluje u zdravstvenom odgoju bolesnika i obitelji</a:t>
            </a:r>
          </a:p>
          <a:p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nakon otpusta nastavlja se fizikalna terapija stacionarno,  ambulantno, u kući</a:t>
            </a:r>
          </a:p>
          <a:p>
            <a:endParaRPr lang="hr-HR" sz="9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xmlns="" val="4964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Najčešće se događaju:</a:t>
            </a:r>
          </a:p>
          <a:p>
            <a:pPr marL="457200" lvl="1" indent="0">
              <a:buNone/>
            </a:pPr>
            <a:endParaRPr lang="hr-H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u svakodnevnoj životnoj situaciji</a:t>
            </a:r>
          </a:p>
          <a:p>
            <a:pPr marL="457200" lvl="1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u radnoj sredini</a:t>
            </a:r>
          </a:p>
          <a:p>
            <a:pPr marL="457200" lvl="1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prometu</a:t>
            </a:r>
          </a:p>
          <a:p>
            <a:pPr marL="457200" lvl="1" indent="0">
              <a:buNone/>
            </a:pPr>
            <a:r>
              <a:rPr lang="hr-H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sportu</a:t>
            </a:r>
          </a:p>
          <a:p>
            <a:pPr marL="457200" lvl="1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endParaRPr lang="hr-H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068960"/>
            <a:ext cx="3888432" cy="308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6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5080000" cy="254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212976"/>
            <a:ext cx="4968552" cy="3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1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0969" y="332656"/>
            <a:ext cx="8229600" cy="763488"/>
          </a:xfrm>
        </p:spPr>
        <p:txBody>
          <a:bodyPr>
            <a:normAutofit fontScale="90000"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Prijelome razlikujemo 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>
          <a:xfrm>
            <a:off x="449870" y="126876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Prema odnosu prijeloma i mekog tkiva 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hr-H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-zatvoreni </a:t>
            </a:r>
            <a:endParaRPr lang="hr-H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3"/>
          </p:nvPr>
        </p:nvSpPr>
        <p:spPr>
          <a:xfrm>
            <a:off x="4644008" y="1124744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otvoreni (komplicirani)</a:t>
            </a:r>
            <a:endParaRPr lang="hr-H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078060" cy="605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19394"/>
            <a:ext cx="3986561" cy="596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39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2646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Prema obliku </a:t>
            </a: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 linearni prijelom – poprečni, spiralni,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kosi</a:t>
            </a:r>
          </a:p>
          <a:p>
            <a:pPr marL="0" indent="0">
              <a:buNone/>
            </a:pP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Prema broju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ulomaka</a:t>
            </a:r>
          </a:p>
          <a:p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 jednostavni</a:t>
            </a: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 kominutivni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Prema </a:t>
            </a: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broju</a:t>
            </a:r>
          </a:p>
          <a:p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jednostruki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višestruki prijelomi</a:t>
            </a:r>
          </a:p>
          <a:p>
            <a:endParaRPr lang="pl-PL" dirty="0"/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36912"/>
            <a:ext cx="5040560" cy="319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98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23528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Ozljede koje prate prijelom kostiju</a:t>
            </a:r>
            <a:endParaRPr lang="hr-HR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5616" y="1988840"/>
            <a:ext cx="716610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91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zvršno">
  <a:themeElements>
    <a:clrScheme name="Izvršn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Izvršn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zvrš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923</TotalTime>
  <Words>895</Words>
  <Application>Microsoft Office PowerPoint</Application>
  <PresentationFormat>Prikaz na zaslonu (4:3)</PresentationFormat>
  <Paragraphs>253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45</vt:i4>
      </vt:variant>
    </vt:vector>
  </HeadingPairs>
  <TitlesOfParts>
    <vt:vector size="46" baseType="lpstr">
      <vt:lpstr>Izvršno</vt:lpstr>
      <vt:lpstr>ZDRAVSTVENA NJEGA BOLESNIKA S PRIJELOMOM KOSTIJU</vt:lpstr>
      <vt:lpstr>Slajd 2</vt:lpstr>
      <vt:lpstr>Slajd 3</vt:lpstr>
      <vt:lpstr>Prijelomi kosti</vt:lpstr>
      <vt:lpstr>Slajd 5</vt:lpstr>
      <vt:lpstr>Slajd 6</vt:lpstr>
      <vt:lpstr>Prijelome razlikujemo </vt:lpstr>
      <vt:lpstr>Slajd 8</vt:lpstr>
      <vt:lpstr>Ozljede koje prate prijelom kostiju</vt:lpstr>
      <vt:lpstr>Slajd 10</vt:lpstr>
      <vt:lpstr>Slajd 11</vt:lpstr>
      <vt:lpstr>Klinički znakovi loma</vt:lpstr>
      <vt:lpstr>Klinički znakovi loma</vt:lpstr>
      <vt:lpstr>Dijagnostika</vt:lpstr>
      <vt:lpstr>Slajd 15</vt:lpstr>
      <vt:lpstr>Prva pomoć</vt:lpstr>
      <vt:lpstr>Slajd 17</vt:lpstr>
      <vt:lpstr>Slajd 18</vt:lpstr>
      <vt:lpstr>Liječenje</vt:lpstr>
      <vt:lpstr>Načela konzervativnog liječenja</vt:lpstr>
      <vt:lpstr>Repozicija</vt:lpstr>
      <vt:lpstr>Imobilizacija</vt:lpstr>
      <vt:lpstr>Gipsani (sadreni) zavoj</vt:lpstr>
      <vt:lpstr>Trajna ekstenzija</vt:lpstr>
      <vt:lpstr>Vanjska fiksacija ulomaka</vt:lpstr>
      <vt:lpstr>Rehabilitacija</vt:lpstr>
      <vt:lpstr>Operacijsko liječenje prijeloma </vt:lpstr>
      <vt:lpstr>Slajd 28</vt:lpstr>
      <vt:lpstr>Slajd 29</vt:lpstr>
      <vt:lpstr>Implantati za osteosintezu su od specijalnog čelika ili legura</vt:lpstr>
      <vt:lpstr>Slajd 31</vt:lpstr>
      <vt:lpstr>Slajd 32</vt:lpstr>
      <vt:lpstr>Zdravstvena njega</vt:lpstr>
      <vt:lpstr>Prijem i prijeoperacijska priprema bolesnika</vt:lpstr>
      <vt:lpstr>Slajd 35</vt:lpstr>
      <vt:lpstr>Prijeoperacijska priprema za hitni zahvat</vt:lpstr>
      <vt:lpstr>Priprema za planiranu operaciju</vt:lpstr>
      <vt:lpstr>Intraoperacijska zdravstvena njega</vt:lpstr>
      <vt:lpstr>Poslijeoperacijska zdravstvena njega</vt:lpstr>
      <vt:lpstr>Slajd 40</vt:lpstr>
      <vt:lpstr>Slajd 41</vt:lpstr>
      <vt:lpstr>Sestrinske intervencije kod bolesnika s trakcijom</vt:lpstr>
      <vt:lpstr>Slajd 43</vt:lpstr>
      <vt:lpstr> Sestrinske intervencije kod bolesnika sa sadrenim zavojem</vt:lpstr>
      <vt:lpstr>Zdravstveni odgoj i rehabilitacija: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ZDRAVSTVENA NJEGA BOLESNIKA S PRIJELOMOM KOSTIJU</dc:title>
  <dc:creator>Lucija</dc:creator>
  <cp:lastModifiedBy>Profesor01</cp:lastModifiedBy>
  <cp:revision>63</cp:revision>
  <dcterms:created xsi:type="dcterms:W3CDTF">2015-03-08T08:09:17Z</dcterms:created>
  <dcterms:modified xsi:type="dcterms:W3CDTF">2015-03-17T10:47:55Z</dcterms:modified>
</cp:coreProperties>
</file>