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0228-382E-45EC-81F3-3B92062C4C0C}" type="datetimeFigureOut">
              <a:rPr lang="sr-Latn-CS" smtClean="0"/>
              <a:t>9.11.2014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E8DF-40A2-41A2-BEF5-7CCCFD12447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EKSTRAORALNE SNIMKE: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KRANIOGRAM 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SM (B) : supramentale – najdublje točka konkaviteta prednje konture procesusa alveolarisa mandibule </a:t>
            </a:r>
          </a:p>
          <a:p>
            <a:r>
              <a:rPr lang="hr-HR" dirty="0" smtClean="0"/>
              <a:t>PG : pogonion : najveće izbočenje u području koštane konture brade </a:t>
            </a:r>
          </a:p>
          <a:p>
            <a:r>
              <a:rPr lang="hr-HR" dirty="0" smtClean="0"/>
              <a:t>M: menton : najniža točka koštane konture brade </a:t>
            </a:r>
          </a:p>
          <a:p>
            <a:r>
              <a:rPr lang="hr-HR" dirty="0" smtClean="0"/>
              <a:t>GN gnation između te dvije točke </a:t>
            </a:r>
          </a:p>
          <a:p>
            <a:r>
              <a:rPr lang="hr-HR" dirty="0" smtClean="0"/>
              <a:t>GO :gonion : sjecište dorzalnog ruba procesusa articularisa i baze lubanje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SVRHA RENDGEN KEFALOMETRIJE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Dijagnostika i diferencijalna dijagnostika ortodontskih anomalija </a:t>
            </a:r>
          </a:p>
          <a:p>
            <a:r>
              <a:rPr lang="hr-HR" dirty="0" smtClean="0"/>
              <a:t>Planiranje ortodontske terapije </a:t>
            </a:r>
          </a:p>
          <a:p>
            <a:r>
              <a:rPr lang="hr-HR" dirty="0" smtClean="0"/>
              <a:t>Prećenje ortodontske terapije </a:t>
            </a:r>
          </a:p>
          <a:p>
            <a:r>
              <a:rPr lang="hr-HR" dirty="0" smtClean="0"/>
              <a:t>Praćenje rasta kraniofacijalnog sustava</a:t>
            </a:r>
          </a:p>
          <a:p>
            <a:r>
              <a:rPr lang="hr-HR" dirty="0" smtClean="0"/>
              <a:t>Znanstvene svrhe , za obilježavanje rasnih i spolnih obilježja 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n-s : sp-pm : inklinacija maxile (9,5 stupnjeva)</a:t>
            </a:r>
          </a:p>
          <a:p>
            <a:r>
              <a:rPr lang="hr-HR" dirty="0" smtClean="0"/>
              <a:t>  ako je povećan kut imamo protruziju gornje fronte, ako je smanjen imamo klasa 2/2 </a:t>
            </a:r>
          </a:p>
          <a:p>
            <a:r>
              <a:rPr lang="hr-HR" dirty="0" smtClean="0"/>
              <a:t>SNA : (81 stp) : govori o sagitalnom položaju maxile u odnosu na kranijalnu bazu  </a:t>
            </a:r>
          </a:p>
          <a:p>
            <a:r>
              <a:rPr lang="hr-HR" dirty="0" smtClean="0"/>
              <a:t>Ako je maksila mezijalno , SNA je povećan i imamo MAKSILARNI PROGNATIZAM </a:t>
            </a:r>
          </a:p>
          <a:p>
            <a:r>
              <a:rPr lang="hr-HR" dirty="0" smtClean="0"/>
              <a:t>Ako je maksila distalno : SNA smanjen imamo MAKSILARNI RETROGNATIZAM  (pseudoprogenija)</a:t>
            </a:r>
          </a:p>
          <a:p>
            <a:r>
              <a:rPr lang="hr-HR" dirty="0" smtClean="0"/>
              <a:t>SNB : cca 78.5 stp , mandibularni prognatizam i retrognatizam 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Razlika kuta SNA i SNB :</a:t>
            </a:r>
          </a:p>
          <a:p>
            <a:r>
              <a:rPr lang="hr-HR" dirty="0" smtClean="0"/>
              <a:t>Manja  od 0 : klasa 3</a:t>
            </a:r>
          </a:p>
          <a:p>
            <a:r>
              <a:rPr lang="hr-HR" dirty="0" smtClean="0"/>
              <a:t>Veća od 4 : klasa 2 </a:t>
            </a:r>
          </a:p>
          <a:p>
            <a:r>
              <a:rPr lang="hr-HR" dirty="0" smtClean="0"/>
              <a:t>N-s-gn : tzv Y kut: cca 65 stupnjeva : ako kut povećan , prevladava vertikalna komponenta rasta , ako je smanjen prevladava horizontalna komponenta rasta </a:t>
            </a:r>
          </a:p>
          <a:p>
            <a:r>
              <a:rPr lang="hr-HR" dirty="0" smtClean="0"/>
              <a:t>N-Go-m : kut obuhvaća lice , cca 73,5 : ako je povećan, tendencija otvorenom zagrizu, ako je smanjen, duboki zagriz 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r-HR" sz="6200" dirty="0"/>
              <a:t>Kraniogrami su mogući u sljedećim projekcijama: </a:t>
            </a:r>
            <a:endParaRPr lang="hr-HR" sz="6200" dirty="0" smtClean="0"/>
          </a:p>
          <a:p>
            <a:r>
              <a:rPr lang="hr-HR" sz="6200" dirty="0"/>
              <a:t>1. Latero - lateralni (LL)</a:t>
            </a:r>
            <a:r>
              <a:rPr lang="hr-HR" sz="6200" dirty="0" smtClean="0"/>
              <a:t> </a:t>
            </a:r>
          </a:p>
          <a:p>
            <a:r>
              <a:rPr lang="hr-HR" sz="6200" dirty="0" smtClean="0"/>
              <a:t>2</a:t>
            </a:r>
            <a:r>
              <a:rPr lang="hr-HR" sz="6200" dirty="0"/>
              <a:t>. Postero - anteriorni (PA) </a:t>
            </a:r>
            <a:endParaRPr lang="hr-HR" sz="6200" dirty="0" smtClean="0"/>
          </a:p>
          <a:p>
            <a:endParaRPr lang="hr-HR" sz="6400" dirty="0" smtClean="0"/>
          </a:p>
          <a:p>
            <a:r>
              <a:rPr lang="hr-HR" sz="6400" dirty="0" smtClean="0"/>
              <a:t>Kraniogram </a:t>
            </a:r>
            <a:r>
              <a:rPr lang="hr-HR" sz="6400" dirty="0"/>
              <a:t>u PA projekciji </a:t>
            </a:r>
            <a:r>
              <a:rPr lang="hr-HR" sz="6400" dirty="0" smtClean="0"/>
              <a:t>omogućuje </a:t>
            </a:r>
            <a:r>
              <a:rPr lang="hr-HR" sz="6400" dirty="0"/>
              <a:t>pregled lubanje i </a:t>
            </a:r>
            <a:r>
              <a:rPr lang="hr-HR" sz="6400" dirty="0" smtClean="0"/>
              <a:t>ličnih </a:t>
            </a:r>
            <a:r>
              <a:rPr lang="hr-HR" sz="6400" dirty="0"/>
              <a:t>kostiju uz </a:t>
            </a:r>
            <a:r>
              <a:rPr lang="hr-HR" sz="6400" dirty="0" smtClean="0"/>
              <a:t>moguć</a:t>
            </a:r>
            <a:endParaRPr lang="hr-HR" sz="6400" dirty="0"/>
          </a:p>
          <a:p>
            <a:r>
              <a:rPr lang="hr-HR" sz="6400" dirty="0"/>
              <a:t>nost otkrivanja patoloških </a:t>
            </a:r>
            <a:r>
              <a:rPr lang="hr-HR" sz="6400" dirty="0" smtClean="0"/>
              <a:t>promjena</a:t>
            </a:r>
            <a:r>
              <a:rPr lang="hr-HR" sz="6400" dirty="0"/>
              <a:t>, traume te razvojnih anomalija. Ova </a:t>
            </a:r>
            <a:r>
              <a:rPr lang="hr-HR" sz="6400" dirty="0" smtClean="0"/>
              <a:t>projekcija omogućuje </a:t>
            </a:r>
            <a:r>
              <a:rPr lang="hr-HR" sz="6400" dirty="0"/>
              <a:t>dobar prikaz </a:t>
            </a:r>
            <a:r>
              <a:rPr lang="hr-HR" sz="6400" dirty="0" smtClean="0"/>
              <a:t>ličnih </a:t>
            </a:r>
            <a:r>
              <a:rPr lang="hr-HR" sz="6400" dirty="0"/>
              <a:t>kostiju </a:t>
            </a:r>
            <a:r>
              <a:rPr lang="hr-HR" sz="6400" dirty="0" smtClean="0"/>
              <a:t>uključujući </a:t>
            </a:r>
            <a:r>
              <a:rPr lang="hr-HR" sz="6400" dirty="0"/>
              <a:t>frontalne i </a:t>
            </a:r>
            <a:r>
              <a:rPr lang="hr-HR" sz="6400" dirty="0" smtClean="0"/>
              <a:t>etmoidne </a:t>
            </a:r>
            <a:r>
              <a:rPr lang="hr-HR" sz="6400" dirty="0"/>
              <a:t>sinuse, nosnu šupljinu i orbite. </a:t>
            </a:r>
            <a:r>
              <a:rPr lang="hr-HR" sz="6400" dirty="0" smtClean="0"/>
              <a:t>Cefalometričke </a:t>
            </a:r>
            <a:r>
              <a:rPr lang="hr-HR" sz="6400" dirty="0"/>
              <a:t>projekcije sastoje se od posterioanteriornih i </a:t>
            </a:r>
            <a:r>
              <a:rPr lang="hr-HR" sz="6400" dirty="0" smtClean="0"/>
              <a:t>profilnih </a:t>
            </a:r>
            <a:r>
              <a:rPr lang="hr-HR" sz="6400" dirty="0"/>
              <a:t>slika. </a:t>
            </a:r>
          </a:p>
          <a:p>
            <a:r>
              <a:rPr lang="hr-HR" sz="6400" dirty="0"/>
              <a:t>Upotrebljavaju se za mjerenje </a:t>
            </a:r>
            <a:r>
              <a:rPr lang="hr-HR" sz="6400" dirty="0" smtClean="0"/>
              <a:t>veličine različitih </a:t>
            </a:r>
            <a:r>
              <a:rPr lang="hr-HR" sz="6400" dirty="0"/>
              <a:t>djelova glave kao i za </a:t>
            </a:r>
            <a:r>
              <a:rPr lang="hr-HR" sz="6400" dirty="0" smtClean="0"/>
              <a:t>uočavanje </a:t>
            </a:r>
            <a:r>
              <a:rPr lang="hr-HR" sz="6400" dirty="0"/>
              <a:t>varijacija u položaju i obliku </a:t>
            </a:r>
            <a:r>
              <a:rPr lang="hr-HR" sz="6400" dirty="0" smtClean="0"/>
              <a:t>kranijalnih </a:t>
            </a:r>
            <a:r>
              <a:rPr lang="hr-HR" sz="6400" dirty="0"/>
              <a:t>i facijalnih struktura. Ova tehnika </a:t>
            </a:r>
            <a:r>
              <a:rPr lang="hr-HR" sz="6400" dirty="0" smtClean="0"/>
              <a:t>najčešće </a:t>
            </a:r>
            <a:r>
              <a:rPr lang="hr-HR" sz="6400" dirty="0"/>
              <a:t>se upotrebljava u ortodonciji kao </a:t>
            </a:r>
            <a:r>
              <a:rPr lang="hr-HR" sz="6400" dirty="0" smtClean="0"/>
              <a:t>pomoću </a:t>
            </a:r>
            <a:r>
              <a:rPr lang="hr-HR" sz="6400" dirty="0"/>
              <a:t>procjeni rasta i </a:t>
            </a:r>
            <a:r>
              <a:rPr lang="hr-HR" sz="6400" dirty="0" smtClean="0"/>
              <a:t>razvoja</a:t>
            </a:r>
            <a:r>
              <a:rPr lang="hr-HR" sz="6400" dirty="0"/>
              <a:t>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295400" y="2286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>
                <a:solidFill>
                  <a:schemeClr val="tx2"/>
                </a:solidFill>
              </a:rPr>
              <a:t>Rentgenska anatomija orofacijalnog podru</a:t>
            </a:r>
            <a:r>
              <a:rPr lang="hr-HR" sz="2400" b="1">
                <a:solidFill>
                  <a:schemeClr val="tx2"/>
                </a:solidFill>
              </a:rPr>
              <a:t>č</a:t>
            </a:r>
            <a:r>
              <a:rPr lang="pl-PL" sz="2400" b="1">
                <a:solidFill>
                  <a:schemeClr val="tx2"/>
                </a:solidFill>
              </a:rPr>
              <a:t>ja</a:t>
            </a: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7696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hr-HR"/>
              <a:t>Snimke glave- </a:t>
            </a:r>
          </a:p>
          <a:p>
            <a:pPr marL="342900" indent="-342900">
              <a:spcBef>
                <a:spcPct val="50000"/>
              </a:spcBef>
            </a:pPr>
            <a:r>
              <a:rPr lang="hr-HR"/>
              <a:t>STANDARDNI KRANIOGRAM</a:t>
            </a:r>
          </a:p>
          <a:p>
            <a:pPr marL="342900" indent="-342900">
              <a:spcBef>
                <a:spcPct val="50000"/>
              </a:spcBef>
            </a:pPr>
            <a:r>
              <a:rPr lang="hr-HR"/>
              <a:t>bolji prikaz kostiju neurokranija nego viscerokranija (splanhnokranija)</a:t>
            </a:r>
          </a:p>
          <a:p>
            <a:pPr marL="342900" indent="-342900">
              <a:spcBef>
                <a:spcPct val="50000"/>
              </a:spcBef>
            </a:pPr>
            <a:r>
              <a:rPr lang="hr-HR"/>
              <a:t>1. AP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3810000"/>
            <a:ext cx="2590800" cy="2286000"/>
            <a:chOff x="1635" y="1197"/>
            <a:chExt cx="2490" cy="1971"/>
          </a:xfrm>
        </p:grpSpPr>
        <p:pic>
          <p:nvPicPr>
            <p:cNvPr id="17432" name="Picture 7" descr="skul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5" y="1197"/>
              <a:ext cx="2490" cy="1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Rectangle 8"/>
            <p:cNvSpPr>
              <a:spLocks noChangeArrowheads="1"/>
            </p:cNvSpPr>
            <p:nvPr/>
          </p:nvSpPr>
          <p:spPr bwMode="auto">
            <a:xfrm>
              <a:off x="3552" y="2976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971800" y="3124200"/>
            <a:ext cx="3124200" cy="3124200"/>
            <a:chOff x="1872" y="1968"/>
            <a:chExt cx="1968" cy="1968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872" y="1968"/>
              <a:ext cx="1968" cy="1968"/>
              <a:chOff x="3024" y="1968"/>
              <a:chExt cx="1968" cy="1968"/>
            </a:xfrm>
          </p:grpSpPr>
          <p:pic>
            <p:nvPicPr>
              <p:cNvPr id="17423" name="Picture 9" descr="AP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24" y="1968"/>
                <a:ext cx="1968" cy="19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24" name="Text Box 10"/>
              <p:cNvSpPr txBox="1">
                <a:spLocks noChangeArrowheads="1"/>
              </p:cNvSpPr>
              <p:nvPr/>
            </p:nvSpPr>
            <p:spPr bwMode="auto">
              <a:xfrm>
                <a:off x="3600" y="2304"/>
                <a:ext cx="7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/>
                  <a:t>Frontalna kost</a:t>
                </a:r>
                <a:endParaRPr lang="en-US" sz="1000" b="1"/>
              </a:p>
            </p:txBody>
          </p:sp>
          <p:sp>
            <p:nvSpPr>
              <p:cNvPr id="17425" name="Line 12"/>
              <p:cNvSpPr>
                <a:spLocks noChangeShapeType="1"/>
              </p:cNvSpPr>
              <p:nvPr/>
            </p:nvSpPr>
            <p:spPr bwMode="auto">
              <a:xfrm>
                <a:off x="3216" y="2160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26" name="Line 13"/>
              <p:cNvSpPr>
                <a:spLocks noChangeShapeType="1"/>
              </p:cNvSpPr>
              <p:nvPr/>
            </p:nvSpPr>
            <p:spPr bwMode="auto">
              <a:xfrm flipH="1">
                <a:off x="4512" y="2160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27" name="Text Box 14"/>
              <p:cNvSpPr txBox="1">
                <a:spLocks noChangeArrowheads="1"/>
              </p:cNvSpPr>
              <p:nvPr/>
            </p:nvSpPr>
            <p:spPr bwMode="auto">
              <a:xfrm>
                <a:off x="4176" y="1968"/>
                <a:ext cx="7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parijetalna kost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7428" name="Text Box 15"/>
              <p:cNvSpPr txBox="1">
                <a:spLocks noChangeArrowheads="1"/>
              </p:cNvSpPr>
              <p:nvPr/>
            </p:nvSpPr>
            <p:spPr bwMode="auto">
              <a:xfrm>
                <a:off x="3024" y="2006"/>
                <a:ext cx="76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parijetalna kost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7429" name="Text Box 16"/>
              <p:cNvSpPr txBox="1">
                <a:spLocks noChangeArrowheads="1"/>
              </p:cNvSpPr>
              <p:nvPr/>
            </p:nvSpPr>
            <p:spPr bwMode="auto">
              <a:xfrm>
                <a:off x="3648" y="2966"/>
                <a:ext cx="76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/>
                  <a:t>Kosti baze lubanje i viscerokranija</a:t>
                </a:r>
                <a:endParaRPr lang="en-US" sz="1000" b="1"/>
              </a:p>
            </p:txBody>
          </p:sp>
          <p:sp>
            <p:nvSpPr>
              <p:cNvPr id="17430" name="Line 17"/>
              <p:cNvSpPr>
                <a:spLocks noChangeShapeType="1"/>
              </p:cNvSpPr>
              <p:nvPr/>
            </p:nvSpPr>
            <p:spPr bwMode="auto">
              <a:xfrm flipV="1">
                <a:off x="3312" y="2832"/>
                <a:ext cx="2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431" name="Text Box 18"/>
              <p:cNvSpPr txBox="1">
                <a:spLocks noChangeArrowheads="1"/>
              </p:cNvSpPr>
              <p:nvPr/>
            </p:nvSpPr>
            <p:spPr bwMode="auto">
              <a:xfrm>
                <a:off x="3024" y="3312"/>
                <a:ext cx="76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Velika krila sfenoidalne kosti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416" name="Line 22"/>
            <p:cNvSpPr>
              <a:spLocks noChangeShapeType="1"/>
            </p:cNvSpPr>
            <p:nvPr/>
          </p:nvSpPr>
          <p:spPr bwMode="auto">
            <a:xfrm>
              <a:off x="2688" y="264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17" name="Text Box 23"/>
            <p:cNvSpPr txBox="1">
              <a:spLocks noChangeArrowheads="1"/>
            </p:cNvSpPr>
            <p:nvPr/>
          </p:nvSpPr>
          <p:spPr bwMode="auto">
            <a:xfrm>
              <a:off x="2304" y="249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000" b="1"/>
                <a:t>crista galli</a:t>
              </a:r>
              <a:endParaRPr lang="en-US" sz="1000" b="1"/>
            </a:p>
          </p:txBody>
        </p:sp>
        <p:sp>
          <p:nvSpPr>
            <p:cNvPr id="17418" name="Text Box 24"/>
            <p:cNvSpPr txBox="1">
              <a:spLocks noChangeArrowheads="1"/>
            </p:cNvSpPr>
            <p:nvPr/>
          </p:nvSpPr>
          <p:spPr bwMode="auto">
            <a:xfrm>
              <a:off x="2496" y="3686"/>
              <a:ext cx="8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000" b="1"/>
                <a:t>mandibula</a:t>
              </a:r>
              <a:endParaRPr lang="en-US" sz="1000" b="1"/>
            </a:p>
          </p:txBody>
        </p:sp>
        <p:sp>
          <p:nvSpPr>
            <p:cNvPr id="17419" name="Text Box 25"/>
            <p:cNvSpPr txBox="1">
              <a:spLocks noChangeArrowheads="1"/>
            </p:cNvSpPr>
            <p:nvPr/>
          </p:nvSpPr>
          <p:spPr bwMode="auto">
            <a:xfrm>
              <a:off x="2064" y="2688"/>
              <a:ext cx="2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000" b="1">
                  <a:solidFill>
                    <a:schemeClr val="bg1"/>
                  </a:solidFill>
                </a:rPr>
                <a:t>temporalna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7420" name="Text Box 26"/>
            <p:cNvSpPr txBox="1">
              <a:spLocks noChangeArrowheads="1"/>
            </p:cNvSpPr>
            <p:nvPr/>
          </p:nvSpPr>
          <p:spPr bwMode="auto">
            <a:xfrm>
              <a:off x="3216" y="2688"/>
              <a:ext cx="28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000" b="1">
                  <a:solidFill>
                    <a:schemeClr val="bg1"/>
                  </a:solidFill>
                </a:rPr>
                <a:t>temporalna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7421" name="Line 28"/>
            <p:cNvSpPr>
              <a:spLocks noChangeShapeType="1"/>
            </p:cNvSpPr>
            <p:nvPr/>
          </p:nvSpPr>
          <p:spPr bwMode="auto">
            <a:xfrm>
              <a:off x="2640" y="20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7422" name="Text Box 29"/>
            <p:cNvSpPr txBox="1">
              <a:spLocks noChangeArrowheads="1"/>
            </p:cNvSpPr>
            <p:nvPr/>
          </p:nvSpPr>
          <p:spPr bwMode="auto">
            <a:xfrm>
              <a:off x="2400" y="1968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000" b="1"/>
                <a:t>sagitalni  šav</a:t>
              </a:r>
              <a:endParaRPr lang="en-US" sz="1000" b="1"/>
            </a:p>
          </p:txBody>
        </p:sp>
      </p:grpSp>
      <p:pic>
        <p:nvPicPr>
          <p:cNvPr id="17414" name="Picture 20" descr="AP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1242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1295400" y="2286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>
                <a:solidFill>
                  <a:schemeClr val="tx2"/>
                </a:solidFill>
              </a:rPr>
              <a:t>Rentgenska anatomija orofacijalnog podru</a:t>
            </a:r>
            <a:r>
              <a:rPr lang="hr-HR" sz="2400" b="1">
                <a:solidFill>
                  <a:schemeClr val="tx2"/>
                </a:solidFill>
              </a:rPr>
              <a:t>č</a:t>
            </a:r>
            <a:r>
              <a:rPr lang="pl-PL" sz="2400" b="1">
                <a:solidFill>
                  <a:schemeClr val="tx2"/>
                </a:solidFill>
              </a:rPr>
              <a:t>ja</a:t>
            </a: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1600200" y="1447800"/>
            <a:ext cx="6781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hr-HR"/>
              <a:t>Snimke glave - </a:t>
            </a:r>
          </a:p>
          <a:p>
            <a:pPr marL="342900" indent="-342900">
              <a:spcBef>
                <a:spcPct val="50000"/>
              </a:spcBef>
            </a:pPr>
            <a:r>
              <a:rPr lang="hr-HR"/>
              <a:t>STANDARDNI KRANIOGRAM- </a:t>
            </a:r>
          </a:p>
          <a:p>
            <a:pPr marL="342900" indent="-342900">
              <a:spcBef>
                <a:spcPct val="50000"/>
              </a:spcBef>
            </a:pPr>
            <a:r>
              <a:rPr lang="hr-HR"/>
              <a:t>2. LATERALNA PROJEKCIJA</a:t>
            </a:r>
            <a:endParaRPr lang="en-US"/>
          </a:p>
        </p:txBody>
      </p:sp>
      <p:pic>
        <p:nvPicPr>
          <p:cNvPr id="18436" name="Picture 13" descr="LATERALKRANIO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6913" y="2971800"/>
            <a:ext cx="34178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2971800"/>
            <a:ext cx="3733800" cy="3429000"/>
            <a:chOff x="480" y="1872"/>
            <a:chExt cx="2352" cy="2160"/>
          </a:xfrm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480" y="1872"/>
              <a:ext cx="2352" cy="2160"/>
              <a:chOff x="480" y="1872"/>
              <a:chExt cx="2352" cy="2160"/>
            </a:xfrm>
          </p:grpSpPr>
          <p:pic>
            <p:nvPicPr>
              <p:cNvPr id="18441" name="Picture 7" descr="LATERALKRANIOGRAM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80" y="1872"/>
                <a:ext cx="2153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42" name="Text Box 14"/>
              <p:cNvSpPr txBox="1">
                <a:spLocks noChangeArrowheads="1"/>
              </p:cNvSpPr>
              <p:nvPr/>
            </p:nvSpPr>
            <p:spPr bwMode="auto">
              <a:xfrm>
                <a:off x="1008" y="3696"/>
                <a:ext cx="7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Vratna kralježnica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43" name="Text Box 15"/>
              <p:cNvSpPr txBox="1">
                <a:spLocks noChangeArrowheads="1"/>
              </p:cNvSpPr>
              <p:nvPr/>
            </p:nvSpPr>
            <p:spPr bwMode="auto">
              <a:xfrm>
                <a:off x="1872" y="2256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rgbClr val="FF0000"/>
                    </a:solidFill>
                  </a:rPr>
                  <a:t>Frontalna kost</a:t>
                </a:r>
                <a:endParaRPr 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8444" name="Text Box 16"/>
              <p:cNvSpPr txBox="1">
                <a:spLocks noChangeArrowheads="1"/>
              </p:cNvSpPr>
              <p:nvPr/>
            </p:nvSpPr>
            <p:spPr bwMode="auto">
              <a:xfrm>
                <a:off x="1104" y="2304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rgbClr val="FF0000"/>
                    </a:solidFill>
                  </a:rPr>
                  <a:t>Parijetalna kost</a:t>
                </a:r>
                <a:endParaRPr 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8445" name="Text Box 17"/>
              <p:cNvSpPr txBox="1">
                <a:spLocks noChangeArrowheads="1"/>
              </p:cNvSpPr>
              <p:nvPr/>
            </p:nvSpPr>
            <p:spPr bwMode="auto">
              <a:xfrm>
                <a:off x="1200" y="2630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rgbClr val="FF0000"/>
                    </a:solidFill>
                  </a:rPr>
                  <a:t>temporalna</a:t>
                </a:r>
                <a:endParaRPr 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8446" name="Text Box 18"/>
              <p:cNvSpPr txBox="1">
                <a:spLocks noChangeArrowheads="1"/>
              </p:cNvSpPr>
              <p:nvPr/>
            </p:nvSpPr>
            <p:spPr bwMode="auto">
              <a:xfrm>
                <a:off x="576" y="2822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rgbClr val="FF0000"/>
                    </a:solidFill>
                  </a:rPr>
                  <a:t>Okcipitalna</a:t>
                </a:r>
                <a:endParaRPr 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8447" name="Text Box 19"/>
              <p:cNvSpPr txBox="1">
                <a:spLocks noChangeArrowheads="1"/>
              </p:cNvSpPr>
              <p:nvPr/>
            </p:nvSpPr>
            <p:spPr bwMode="auto">
              <a:xfrm rot="-2070512">
                <a:off x="1776" y="2496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rgbClr val="FF0000"/>
                    </a:solidFill>
                  </a:rPr>
                  <a:t>sfenoidalna</a:t>
                </a:r>
                <a:endParaRPr lang="en-US" sz="1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8448" name="Text Box 20"/>
              <p:cNvSpPr txBox="1">
                <a:spLocks noChangeArrowheads="1"/>
              </p:cNvSpPr>
              <p:nvPr/>
            </p:nvSpPr>
            <p:spPr bwMode="auto">
              <a:xfrm>
                <a:off x="1872" y="3638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Mandibula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49" name="Text Box 23"/>
              <p:cNvSpPr txBox="1">
                <a:spLocks noChangeArrowheads="1"/>
              </p:cNvSpPr>
              <p:nvPr/>
            </p:nvSpPr>
            <p:spPr bwMode="auto">
              <a:xfrm>
                <a:off x="1968" y="3072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Maks sinus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50" name="Text Box 24"/>
              <p:cNvSpPr txBox="1">
                <a:spLocks noChangeArrowheads="1"/>
              </p:cNvSpPr>
              <p:nvPr/>
            </p:nvSpPr>
            <p:spPr bwMode="auto">
              <a:xfrm rot="-3231877">
                <a:off x="1445" y="3360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Farinks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51" name="Line 25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9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2" name="Text Box 26"/>
              <p:cNvSpPr txBox="1">
                <a:spLocks noChangeArrowheads="1"/>
              </p:cNvSpPr>
              <p:nvPr/>
            </p:nvSpPr>
            <p:spPr bwMode="auto">
              <a:xfrm>
                <a:off x="1344" y="1968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Sella turcica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53" name="Line 28"/>
              <p:cNvSpPr>
                <a:spLocks noChangeShapeType="1"/>
              </p:cNvSpPr>
              <p:nvPr/>
            </p:nvSpPr>
            <p:spPr bwMode="auto">
              <a:xfrm flipV="1">
                <a:off x="1104" y="3024"/>
                <a:ext cx="43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4" name="Text Box 29"/>
              <p:cNvSpPr txBox="1">
                <a:spLocks noChangeArrowheads="1"/>
              </p:cNvSpPr>
              <p:nvPr/>
            </p:nvSpPr>
            <p:spPr bwMode="auto">
              <a:xfrm>
                <a:off x="768" y="3504"/>
                <a:ext cx="7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Unutrašnji zvukovod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55" name="Text Box 31"/>
              <p:cNvSpPr txBox="1">
                <a:spLocks noChangeArrowheads="1"/>
              </p:cNvSpPr>
              <p:nvPr/>
            </p:nvSpPr>
            <p:spPr bwMode="auto">
              <a:xfrm>
                <a:off x="624" y="2352"/>
                <a:ext cx="7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Mastoidne celule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456" name="Line 32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457" name="Text Box 3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72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000" b="1">
                    <a:solidFill>
                      <a:schemeClr val="bg1"/>
                    </a:solidFill>
                  </a:rPr>
                  <a:t>orbite</a:t>
                </a:r>
                <a:endParaRPr lang="en-US" sz="10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439" name="Line 35"/>
            <p:cNvSpPr>
              <a:spLocks noChangeShapeType="1"/>
            </p:cNvSpPr>
            <p:nvPr/>
          </p:nvSpPr>
          <p:spPr bwMode="auto">
            <a:xfrm flipV="1">
              <a:off x="1008" y="2976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8440" name="Text Box 36"/>
            <p:cNvSpPr txBox="1">
              <a:spLocks noChangeArrowheads="1"/>
            </p:cNvSpPr>
            <p:nvPr/>
          </p:nvSpPr>
          <p:spPr bwMode="auto">
            <a:xfrm>
              <a:off x="672" y="3168"/>
              <a:ext cx="7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000" b="1">
                  <a:solidFill>
                    <a:schemeClr val="bg1"/>
                  </a:solidFill>
                </a:rPr>
                <a:t>Lambda šav</a:t>
              </a:r>
              <a:endParaRPr lang="en-US" sz="10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KEFALOMETRIJSKA ANALIZA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ortodonciji dijagnostička metoda </a:t>
            </a:r>
          </a:p>
          <a:p>
            <a:r>
              <a:rPr lang="hr-HR" dirty="0" smtClean="0"/>
              <a:t>Metoda se sastoji u tome da se po definiranim standardima snimi tzv čisti profil pacijenta </a:t>
            </a:r>
          </a:p>
          <a:p>
            <a:r>
              <a:rPr lang="hr-HR" dirty="0" smtClean="0"/>
              <a:t>Cefalostat: naprava za orjentaciju i fiksaciju glave (s aurikularnim olivama ) </a:t>
            </a:r>
          </a:p>
          <a:p>
            <a:r>
              <a:rPr lang="hr-HR" dirty="0" smtClean="0"/>
              <a:t>Lateralni rendgenogram glave </a:t>
            </a:r>
          </a:p>
          <a:p>
            <a:r>
              <a:rPr lang="hr-HR" dirty="0" smtClean="0"/>
              <a:t>Mjerenje na skeletu lubanje i konturi profila </a:t>
            </a:r>
          </a:p>
          <a:p>
            <a:r>
              <a:rPr lang="hr-HR" dirty="0" smtClean="0"/>
              <a:t>Informacije o : pojedinoj čeljusti i zubima , međučeljusnim odnosima i o odnosu čeljusti naspram lubanje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ceph ar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6643734" cy="42862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Analiza se provodi tako da se spajanjem odgovarajućih cefalometrijskih oznaka dobiju crte a njihovim cjecištem kutovi </a:t>
            </a:r>
          </a:p>
          <a:p>
            <a:r>
              <a:rPr lang="hr-HR" dirty="0" smtClean="0"/>
              <a:t>Uspoređujući dobivene kutove sa srednjim vrijednostima kod eugnatih ispitanika gledamo odstupanja i orjentiramo našu dijagnozu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 descr="kefalometrijska analiz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1" y="428604"/>
            <a:ext cx="6429420" cy="607223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N: nasion : najanteriornija točka nasofrontalne suture</a:t>
            </a:r>
          </a:p>
          <a:p>
            <a:r>
              <a:rPr lang="hr-HR" dirty="0" smtClean="0"/>
              <a:t>S: sella (centar selle turcike)</a:t>
            </a:r>
          </a:p>
          <a:p>
            <a:r>
              <a:rPr lang="hr-HR" dirty="0" smtClean="0"/>
              <a:t>Or: orbitale: najniža točka donjeg orbitalnog ruba </a:t>
            </a:r>
          </a:p>
          <a:p>
            <a:r>
              <a:rPr lang="hr-HR" dirty="0" smtClean="0"/>
              <a:t>Sp: spinalis : vrh spine nasalis anterior </a:t>
            </a:r>
          </a:p>
          <a:p>
            <a:r>
              <a:rPr lang="hr-HR" dirty="0" smtClean="0"/>
              <a:t>PM : pterigomaxilare : točka na sjecištu sjene tvrdog nepca i fisure pterigomaxilaris </a:t>
            </a:r>
          </a:p>
          <a:p>
            <a:r>
              <a:rPr lang="hr-HR" dirty="0" smtClean="0"/>
              <a:t>SS (A) subspinale : najdublja točka konkaviteta prednje konture processusa alveolarisa maxile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571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EKSTRAORALNE SNIMKE:</vt:lpstr>
      <vt:lpstr>Slide 2</vt:lpstr>
      <vt:lpstr>Slide 3</vt:lpstr>
      <vt:lpstr>Slide 4</vt:lpstr>
      <vt:lpstr>KEFALOMETRIJSKA ANALIZA </vt:lpstr>
      <vt:lpstr>Slide 6</vt:lpstr>
      <vt:lpstr>Slide 7</vt:lpstr>
      <vt:lpstr>Slide 8</vt:lpstr>
      <vt:lpstr>Slide 9</vt:lpstr>
      <vt:lpstr>Slide 10</vt:lpstr>
      <vt:lpstr>SVRHA RENDGEN KEFALOMETRIJE </vt:lpstr>
      <vt:lpstr>Slide 12</vt:lpstr>
      <vt:lpstr>Slide 13</vt:lpstr>
      <vt:lpstr>Slide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EKSTRAORALNE SNIMKE:</dc:title>
  <dc:creator>Korisnik</dc:creator>
  <cp:lastModifiedBy>Korisnik</cp:lastModifiedBy>
  <cp:revision>142</cp:revision>
  <dcterms:created xsi:type="dcterms:W3CDTF">2014-11-09T16:42:55Z</dcterms:created>
  <dcterms:modified xsi:type="dcterms:W3CDTF">2014-11-10T16:48:22Z</dcterms:modified>
</cp:coreProperties>
</file>