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CD5E3-7D17-4907-998B-B9160FB50D35}" type="doc">
      <dgm:prSet loTypeId="urn:microsoft.com/office/officeart/2005/8/layout/hProcess7#2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B7FB9E62-0878-41E1-882C-421CBA346364}">
      <dgm:prSet phldrT="[Texte]"/>
      <dgm:spPr>
        <a:solidFill>
          <a:schemeClr val="accent3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Canal </a:t>
          </a:r>
          <a:r>
            <a:rPr lang="en-US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shaping</a:t>
          </a:r>
          <a:endParaRPr lang="en-US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endParaRPr>
        </a:p>
      </dgm:t>
    </dgm:pt>
    <dgm:pt modelId="{2E5E1E55-2513-4B0E-867F-81C74C79242C}" type="parTrans" cxnId="{707409EB-F837-4591-BB1D-0A1191C626AC}">
      <dgm:prSet/>
      <dgm:spPr/>
      <dgm:t>
        <a:bodyPr/>
        <a:lstStyle/>
        <a:p>
          <a:endParaRPr lang="fr-FR"/>
        </a:p>
      </dgm:t>
    </dgm:pt>
    <dgm:pt modelId="{114B04C1-A85C-4FC8-B46E-54CC692CEEB1}" type="sibTrans" cxnId="{707409EB-F837-4591-BB1D-0A1191C626AC}">
      <dgm:prSet/>
      <dgm:spPr/>
      <dgm:t>
        <a:bodyPr/>
        <a:lstStyle/>
        <a:p>
          <a:endParaRPr lang="fr-FR"/>
        </a:p>
      </dgm:t>
    </dgm:pt>
    <dgm:pt modelId="{2040073C-4B35-419D-91AE-960BCE4B6C64}">
      <dgm:prSet phldrT="[Texte]" custT="1"/>
      <dgm:spPr>
        <a:solidFill>
          <a:schemeClr val="accent3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hr-HR" sz="1400" b="1" noProof="0" dirty="0" smtClean="0">
              <a:solidFill>
                <a:schemeClr val="tx1"/>
              </a:solidFill>
              <a:latin typeface="Trebuchet MS" pitchFamily="34" charset="0"/>
            </a:rPr>
            <a:t>Otklanjanje pulpnog tkiva </a:t>
          </a:r>
          <a:r>
            <a:rPr lang="en-US" sz="1400" b="1" noProof="0" dirty="0" smtClean="0">
              <a:solidFill>
                <a:schemeClr val="tx1"/>
              </a:solidFill>
              <a:latin typeface="Trebuchet MS" pitchFamily="34" charset="0"/>
            </a:rPr>
            <a:t>(etc</a:t>
          </a:r>
          <a:r>
            <a:rPr lang="en-US" sz="1400" b="1" noProof="0" dirty="0" smtClean="0">
              <a:solidFill>
                <a:schemeClr val="tx1"/>
              </a:solidFill>
              <a:latin typeface="Trebuchet MS" pitchFamily="34" charset="0"/>
            </a:rPr>
            <a:t>)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  <a:latin typeface="Trebuchet MS" pitchFamily="34" charset="0"/>
            </a:rPr>
            <a:t>=</a:t>
          </a:r>
        </a:p>
        <a:p>
          <a:pPr algn="ctr"/>
          <a:r>
            <a:rPr lang="hr-HR" sz="1400" b="1" dirty="0" smtClean="0">
              <a:solidFill>
                <a:schemeClr val="tx1"/>
              </a:solidFill>
              <a:latin typeface="Trebuchet MS" pitchFamily="34" charset="0"/>
            </a:rPr>
            <a:t>Irigacija </a:t>
          </a:r>
          <a:endParaRPr lang="en-US" sz="1400" dirty="0" smtClean="0">
            <a:solidFill>
              <a:schemeClr val="tx1"/>
            </a:solidFill>
            <a:latin typeface="Trebuchet MS" pitchFamily="34" charset="0"/>
          </a:endParaRPr>
        </a:p>
        <a:p>
          <a:pPr algn="ctr"/>
          <a:r>
            <a:rPr lang="en-US" sz="1200" dirty="0" smtClean="0">
              <a:solidFill>
                <a:schemeClr val="tx1"/>
              </a:solidFill>
              <a:latin typeface="Trebuchet MS" pitchFamily="34" charset="0"/>
            </a:rPr>
            <a:t>(Sodium Hypochlorite 2,5%)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  <a:latin typeface="Trebuchet MS" pitchFamily="34" charset="0"/>
            </a:rPr>
            <a:t>+</a:t>
          </a:r>
        </a:p>
        <a:p>
          <a:pPr algn="ctr"/>
          <a:r>
            <a:rPr lang="hr-HR" sz="1400" noProof="0" dirty="0" smtClean="0">
              <a:solidFill>
                <a:schemeClr val="tx1"/>
              </a:solidFill>
              <a:latin typeface="Trebuchet MS" pitchFamily="34" charset="0"/>
            </a:rPr>
            <a:t>Inicijalna manuelna eksploracija </a:t>
          </a:r>
          <a:endParaRPr lang="en-US" sz="1400" b="1" noProof="0" dirty="0" smtClean="0">
            <a:solidFill>
              <a:schemeClr val="tx1"/>
            </a:solidFill>
            <a:latin typeface="Trebuchet MS" pitchFamily="34" charset="0"/>
          </a:endParaRPr>
        </a:p>
        <a:p>
          <a:pPr algn="ctr"/>
          <a:r>
            <a:rPr lang="en-US" sz="1400" b="1" dirty="0" smtClean="0">
              <a:solidFill>
                <a:schemeClr val="tx1"/>
              </a:solidFill>
              <a:latin typeface="Trebuchet MS" pitchFamily="34" charset="0"/>
            </a:rPr>
            <a:t>+</a:t>
          </a:r>
          <a:r>
            <a:rPr lang="en-US" sz="1400" dirty="0" smtClean="0">
              <a:solidFill>
                <a:schemeClr val="tx1"/>
              </a:solidFill>
              <a:latin typeface="Trebuchet MS" pitchFamily="34" charset="0"/>
            </a:rPr>
            <a:t> </a:t>
          </a:r>
        </a:p>
        <a:p>
          <a:pPr algn="ctr"/>
          <a:r>
            <a:rPr lang="hr-HR" sz="1400" dirty="0" smtClean="0">
              <a:solidFill>
                <a:schemeClr val="tx1"/>
              </a:solidFill>
              <a:latin typeface="Trebuchet MS" pitchFamily="34" charset="0"/>
            </a:rPr>
            <a:t>Mehanički shapeing sa irigacijom </a:t>
          </a:r>
          <a:endParaRPr lang="en-US" sz="1400" dirty="0" smtClean="0">
            <a:solidFill>
              <a:schemeClr val="tx1"/>
            </a:solidFill>
            <a:latin typeface="Trebuchet MS" pitchFamily="34" charset="0"/>
          </a:endParaRPr>
        </a:p>
        <a:p>
          <a:pPr algn="ctr"/>
          <a:r>
            <a:rPr lang="en-US" sz="1200" b="1" dirty="0" smtClean="0">
              <a:solidFill>
                <a:schemeClr val="tx1"/>
              </a:solidFill>
              <a:latin typeface="Trebuchet MS" pitchFamily="34" charset="0"/>
            </a:rPr>
            <a:t>- Crown Down </a:t>
          </a:r>
          <a:r>
            <a:rPr lang="hr-HR" sz="1200" b="1" dirty="0" smtClean="0">
              <a:solidFill>
                <a:schemeClr val="tx1"/>
              </a:solidFill>
              <a:latin typeface="Trebuchet MS" pitchFamily="34" charset="0"/>
            </a:rPr>
            <a:t>tehnika </a:t>
          </a:r>
          <a:r>
            <a:rPr lang="en-US" sz="1200" dirty="0" smtClean="0">
              <a:solidFill>
                <a:schemeClr val="tx1"/>
              </a:solidFill>
              <a:latin typeface="Trebuchet MS" pitchFamily="34" charset="0"/>
            </a:rPr>
            <a:t>(from </a:t>
          </a:r>
          <a:r>
            <a:rPr lang="en-US" sz="1200" dirty="0" smtClean="0">
              <a:solidFill>
                <a:schemeClr val="tx1"/>
              </a:solidFill>
              <a:latin typeface="Trebuchet MS" pitchFamily="34" charset="0"/>
            </a:rPr>
            <a:t>the crown to the apex)</a:t>
          </a:r>
        </a:p>
        <a:p>
          <a:pPr algn="ctr"/>
          <a:r>
            <a:rPr lang="en-US" sz="1200" dirty="0" smtClean="0">
              <a:solidFill>
                <a:schemeClr val="tx1"/>
              </a:solidFill>
              <a:latin typeface="Trebuchet MS" pitchFamily="34" charset="0"/>
            </a:rPr>
            <a:t>- </a:t>
          </a:r>
          <a:r>
            <a:rPr lang="en-US" sz="1200" b="1" dirty="0" smtClean="0">
              <a:solidFill>
                <a:schemeClr val="tx1"/>
              </a:solidFill>
              <a:latin typeface="Trebuchet MS" pitchFamily="34" charset="0"/>
            </a:rPr>
            <a:t>Step-Back</a:t>
          </a:r>
          <a:r>
            <a:rPr lang="hr-HR" sz="1200" b="1" dirty="0" smtClean="0">
              <a:solidFill>
                <a:schemeClr val="tx1"/>
              </a:solidFill>
              <a:latin typeface="Trebuchet MS" pitchFamily="34" charset="0"/>
            </a:rPr>
            <a:t> tehnika </a:t>
          </a:r>
          <a:r>
            <a:rPr lang="en-US" sz="1200" dirty="0" smtClean="0">
              <a:solidFill>
                <a:schemeClr val="tx1"/>
              </a:solidFill>
              <a:latin typeface="Trebuchet MS" pitchFamily="34" charset="0"/>
            </a:rPr>
            <a:t> </a:t>
          </a:r>
          <a:r>
            <a:rPr lang="en-US" sz="1200" dirty="0" smtClean="0">
              <a:solidFill>
                <a:schemeClr val="tx1"/>
              </a:solidFill>
              <a:latin typeface="Trebuchet MS" pitchFamily="34" charset="0"/>
            </a:rPr>
            <a:t>(from the apex to the crown) 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  <a:latin typeface="Trebuchet MS" pitchFamily="34" charset="0"/>
            </a:rPr>
            <a:t>+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  <a:latin typeface="Trebuchet MS" pitchFamily="34" charset="0"/>
            </a:rPr>
            <a:t>Final irrigation</a:t>
          </a:r>
          <a:r>
            <a:rPr lang="en-US" sz="1400" dirty="0" smtClean="0">
              <a:solidFill>
                <a:schemeClr val="tx1"/>
              </a:solidFill>
              <a:latin typeface="Trebuchet MS" pitchFamily="34" charset="0"/>
            </a:rPr>
            <a:t>: EDTA + Hypochlorite + drying</a:t>
          </a:r>
        </a:p>
        <a:p>
          <a:pPr algn="l"/>
          <a:endParaRPr lang="fr-FR" sz="1400" dirty="0">
            <a:latin typeface="Trebuchet MS" pitchFamily="34" charset="0"/>
          </a:endParaRPr>
        </a:p>
      </dgm:t>
    </dgm:pt>
    <dgm:pt modelId="{FAA9FC54-2346-4BF9-B5BE-D4C20F722972}" type="parTrans" cxnId="{A3535350-1AEA-41D7-BBD1-CF2937AA7708}">
      <dgm:prSet/>
      <dgm:spPr/>
      <dgm:t>
        <a:bodyPr/>
        <a:lstStyle/>
        <a:p>
          <a:endParaRPr lang="fr-FR"/>
        </a:p>
      </dgm:t>
    </dgm:pt>
    <dgm:pt modelId="{5FE20540-755E-45CF-B5FB-CE912F0337AC}" type="sibTrans" cxnId="{A3535350-1AEA-41D7-BBD1-CF2937AA7708}">
      <dgm:prSet/>
      <dgm:spPr/>
      <dgm:t>
        <a:bodyPr/>
        <a:lstStyle/>
        <a:p>
          <a:endParaRPr lang="fr-FR"/>
        </a:p>
      </dgm:t>
    </dgm:pt>
    <dgm:pt modelId="{1E1B8D85-58B3-4962-8F1D-EEBCF43E7533}">
      <dgm:prSet phldrT="[Texte]"/>
      <dgm:spPr>
        <a:solidFill>
          <a:schemeClr val="accent3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Obturation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endParaRPr>
        </a:p>
      </dgm:t>
    </dgm:pt>
    <dgm:pt modelId="{F8C4AC3B-8CEB-41B7-B25F-A6236A76129B}" type="parTrans" cxnId="{61E6D5A3-BBD4-42E7-A830-532ECC68C7D5}">
      <dgm:prSet/>
      <dgm:spPr/>
      <dgm:t>
        <a:bodyPr/>
        <a:lstStyle/>
        <a:p>
          <a:endParaRPr lang="fr-FR"/>
        </a:p>
      </dgm:t>
    </dgm:pt>
    <dgm:pt modelId="{52BF3D27-74A2-4AEB-9A27-79A9B7BD85C0}" type="sibTrans" cxnId="{61E6D5A3-BBD4-42E7-A830-532ECC68C7D5}">
      <dgm:prSet/>
      <dgm:spPr/>
      <dgm:t>
        <a:bodyPr/>
        <a:lstStyle/>
        <a:p>
          <a:endParaRPr lang="fr-FR"/>
        </a:p>
      </dgm:t>
    </dgm:pt>
    <dgm:pt modelId="{F70C6699-F6F5-4BA9-AAED-49A91A54095B}">
      <dgm:prSet phldrT="[Texte]" custT="1"/>
      <dgm:spPr/>
      <dgm:t>
        <a:bodyPr/>
        <a:lstStyle/>
        <a:p>
          <a:r>
            <a:rPr lang="hr-HR" sz="1400" noProof="0" dirty="0" smtClean="0">
              <a:solidFill>
                <a:schemeClr val="tx1"/>
              </a:solidFill>
              <a:latin typeface="Trebuchet MS" pitchFamily="34" charset="0"/>
            </a:rPr>
            <a:t>Adaptacija master conea (glavne guttapeke ) finalnoj duzini </a:t>
          </a:r>
          <a:endParaRPr lang="en-US" sz="1400" noProof="0" dirty="0" smtClean="0">
            <a:solidFill>
              <a:schemeClr val="tx1"/>
            </a:solidFill>
            <a:latin typeface="Trebuchet MS" pitchFamily="34" charset="0"/>
          </a:endParaRPr>
        </a:p>
        <a:p>
          <a:endParaRPr lang="en-US" sz="1400" noProof="0" dirty="0" smtClean="0">
            <a:solidFill>
              <a:schemeClr val="tx1"/>
            </a:solidFill>
            <a:latin typeface="Trebuchet MS" pitchFamily="34" charset="0"/>
          </a:endParaRPr>
        </a:p>
        <a:p>
          <a:r>
            <a:rPr lang="en-US" sz="1400" noProof="0" dirty="0" err="1" smtClean="0">
              <a:solidFill>
                <a:schemeClr val="tx1"/>
              </a:solidFill>
              <a:latin typeface="Trebuchet MS" pitchFamily="34" charset="0"/>
            </a:rPr>
            <a:t>Biocompatib</a:t>
          </a:r>
          <a:r>
            <a:rPr lang="hr-HR" sz="1400" noProof="0" dirty="0" smtClean="0">
              <a:solidFill>
                <a:schemeClr val="tx1"/>
              </a:solidFill>
              <a:latin typeface="Trebuchet MS" pitchFamily="34" charset="0"/>
            </a:rPr>
            <a:t>ilni </a:t>
          </a:r>
          <a:r>
            <a:rPr lang="en-US" sz="1400" noProof="0" dirty="0" smtClean="0">
              <a:solidFill>
                <a:schemeClr val="tx1"/>
              </a:solidFill>
              <a:latin typeface="Trebuchet MS" pitchFamily="34" charset="0"/>
            </a:rPr>
            <a:t> </a:t>
          </a:r>
          <a:r>
            <a:rPr lang="en-US" sz="1400" noProof="0" dirty="0" smtClean="0">
              <a:solidFill>
                <a:schemeClr val="tx1"/>
              </a:solidFill>
              <a:latin typeface="Trebuchet MS" pitchFamily="34" charset="0"/>
            </a:rPr>
            <a:t>cement</a:t>
          </a:r>
        </a:p>
        <a:p>
          <a:endParaRPr lang="en-US" sz="1400" noProof="0" dirty="0" smtClean="0">
            <a:solidFill>
              <a:schemeClr val="tx1"/>
            </a:solidFill>
            <a:latin typeface="Trebuchet MS" pitchFamily="34" charset="0"/>
          </a:endParaRPr>
        </a:p>
        <a:p>
          <a:r>
            <a:rPr lang="en-US" sz="1400" noProof="0" dirty="0" smtClean="0">
              <a:solidFill>
                <a:schemeClr val="tx1"/>
              </a:solidFill>
              <a:latin typeface="Trebuchet MS" pitchFamily="34" charset="0"/>
            </a:rPr>
            <a:t>Gutta-percha compaction + X-ray</a:t>
          </a:r>
        </a:p>
        <a:p>
          <a:endParaRPr lang="en-US" sz="1400" noProof="0" dirty="0" smtClean="0">
            <a:solidFill>
              <a:schemeClr val="tx1"/>
            </a:solidFill>
            <a:latin typeface="Trebuchet MS" pitchFamily="34" charset="0"/>
          </a:endParaRPr>
        </a:p>
        <a:p>
          <a:r>
            <a:rPr lang="en-US" sz="1400" b="1" noProof="0" dirty="0" smtClean="0">
              <a:solidFill>
                <a:schemeClr val="tx1"/>
              </a:solidFill>
              <a:latin typeface="Trebuchet MS" pitchFamily="34" charset="0"/>
            </a:rPr>
            <a:t>Coronal </a:t>
          </a:r>
          <a:r>
            <a:rPr lang="en-US" sz="1400" b="1" noProof="0" dirty="0" err="1" smtClean="0">
              <a:solidFill>
                <a:schemeClr val="tx1"/>
              </a:solidFill>
              <a:latin typeface="Trebuchet MS" pitchFamily="34" charset="0"/>
            </a:rPr>
            <a:t>obturation</a:t>
          </a:r>
          <a:endParaRPr lang="en-US" sz="1400" noProof="0" dirty="0" smtClean="0">
            <a:solidFill>
              <a:schemeClr val="tx1"/>
            </a:solidFill>
            <a:latin typeface="Trebuchet MS" pitchFamily="34" charset="0"/>
          </a:endParaRPr>
        </a:p>
        <a:p>
          <a:endParaRPr lang="en-US" sz="1400" noProof="0" dirty="0" smtClean="0">
            <a:solidFill>
              <a:schemeClr val="tx1"/>
            </a:solidFill>
            <a:latin typeface="Trebuchet MS" pitchFamily="34" charset="0"/>
          </a:endParaRPr>
        </a:p>
        <a:p>
          <a:r>
            <a:rPr lang="en-US" sz="1400" b="1" noProof="0" dirty="0" smtClean="0">
              <a:solidFill>
                <a:schemeClr val="tx1"/>
              </a:solidFill>
              <a:latin typeface="Trebuchet MS" pitchFamily="34" charset="0"/>
            </a:rPr>
            <a:t>Coronal restoration</a:t>
          </a:r>
          <a:r>
            <a:rPr lang="en-US" sz="1400" noProof="0" dirty="0" smtClean="0">
              <a:solidFill>
                <a:schemeClr val="tx1"/>
              </a:solidFill>
              <a:latin typeface="Trebuchet MS" pitchFamily="34" charset="0"/>
            </a:rPr>
            <a:t> ASAP</a:t>
          </a:r>
          <a:endParaRPr lang="en-US" sz="1400" noProof="0" dirty="0">
            <a:solidFill>
              <a:schemeClr val="tx1"/>
            </a:solidFill>
            <a:latin typeface="Trebuchet MS" pitchFamily="34" charset="0"/>
          </a:endParaRPr>
        </a:p>
      </dgm:t>
    </dgm:pt>
    <dgm:pt modelId="{17F1C20B-27B2-4E1A-8683-F2AFA6A8B631}" type="parTrans" cxnId="{E3D57037-1CEA-4E1F-AC2B-3BA21A7EF2BD}">
      <dgm:prSet/>
      <dgm:spPr/>
      <dgm:t>
        <a:bodyPr/>
        <a:lstStyle/>
        <a:p>
          <a:endParaRPr lang="fr-FR"/>
        </a:p>
      </dgm:t>
    </dgm:pt>
    <dgm:pt modelId="{B2FB4204-1420-4A63-B4D7-2C3020E26BE3}" type="sibTrans" cxnId="{E3D57037-1CEA-4E1F-AC2B-3BA21A7EF2BD}">
      <dgm:prSet/>
      <dgm:spPr/>
      <dgm:t>
        <a:bodyPr/>
        <a:lstStyle/>
        <a:p>
          <a:endParaRPr lang="fr-FR"/>
        </a:p>
      </dgm:t>
    </dgm:pt>
    <dgm:pt modelId="{F3F091CA-8CF3-47B2-93DD-DBCD9E2C5E3F}" type="pres">
      <dgm:prSet presAssocID="{B0DCD5E3-7D17-4907-998B-B9160FB50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F70CFF-B42B-45AE-BE54-EF8B7E2EF0EF}" type="pres">
      <dgm:prSet presAssocID="{B7FB9E62-0878-41E1-882C-421CBA346364}" presName="compositeNode" presStyleCnt="0">
        <dgm:presLayoutVars>
          <dgm:bulletEnabled val="1"/>
        </dgm:presLayoutVars>
      </dgm:prSet>
      <dgm:spPr/>
    </dgm:pt>
    <dgm:pt modelId="{F170FDD4-29B1-4EAC-B381-E2DFF89072EA}" type="pres">
      <dgm:prSet presAssocID="{B7FB9E62-0878-41E1-882C-421CBA346364}" presName="bgRect" presStyleLbl="node1" presStyleIdx="0" presStyleCnt="2" custScaleX="281443" custScaleY="152043" custLinFactNeighborX="-14155" custLinFactNeighborY="-17522"/>
      <dgm:spPr/>
      <dgm:t>
        <a:bodyPr/>
        <a:lstStyle/>
        <a:p>
          <a:endParaRPr lang="fr-FR"/>
        </a:p>
      </dgm:t>
    </dgm:pt>
    <dgm:pt modelId="{935BB3EC-B6CE-404C-8752-5F44AB40BF6B}" type="pres">
      <dgm:prSet presAssocID="{B7FB9E62-0878-41E1-882C-421CBA346364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44B27A-75FE-4497-8BC8-75C7E8A8EBA7}" type="pres">
      <dgm:prSet presAssocID="{B7FB9E62-0878-41E1-882C-421CBA34636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44FC58-B52E-4848-957B-CF9543A5D232}" type="pres">
      <dgm:prSet presAssocID="{114B04C1-A85C-4FC8-B46E-54CC692CEEB1}" presName="hSp" presStyleCnt="0"/>
      <dgm:spPr/>
    </dgm:pt>
    <dgm:pt modelId="{A339C757-B803-4F3E-BAE5-653A338DBCAE}" type="pres">
      <dgm:prSet presAssocID="{114B04C1-A85C-4FC8-B46E-54CC692CEEB1}" presName="vProcSp" presStyleCnt="0"/>
      <dgm:spPr/>
    </dgm:pt>
    <dgm:pt modelId="{5F5F1265-1AF2-4706-A2CB-02063F87494A}" type="pres">
      <dgm:prSet presAssocID="{114B04C1-A85C-4FC8-B46E-54CC692CEEB1}" presName="vSp1" presStyleCnt="0"/>
      <dgm:spPr/>
    </dgm:pt>
    <dgm:pt modelId="{C16D492A-C255-49A3-A79C-0A2863BC8A32}" type="pres">
      <dgm:prSet presAssocID="{114B04C1-A85C-4FC8-B46E-54CC692CEEB1}" presName="simulatedConn" presStyleLbl="solidFgAcc1" presStyleIdx="0" presStyleCnt="1"/>
      <dgm:spPr/>
    </dgm:pt>
    <dgm:pt modelId="{6BC63F07-9839-49B0-AC0E-5199690DE5E8}" type="pres">
      <dgm:prSet presAssocID="{114B04C1-A85C-4FC8-B46E-54CC692CEEB1}" presName="vSp2" presStyleCnt="0"/>
      <dgm:spPr/>
    </dgm:pt>
    <dgm:pt modelId="{EDDA41A9-213F-4AF3-B92D-8447347B61A6}" type="pres">
      <dgm:prSet presAssocID="{114B04C1-A85C-4FC8-B46E-54CC692CEEB1}" presName="sibTrans" presStyleCnt="0"/>
      <dgm:spPr/>
    </dgm:pt>
    <dgm:pt modelId="{6373D171-4E24-4F09-AF4E-CC9F2233715A}" type="pres">
      <dgm:prSet presAssocID="{1E1B8D85-58B3-4962-8F1D-EEBCF43E7533}" presName="compositeNode" presStyleCnt="0">
        <dgm:presLayoutVars>
          <dgm:bulletEnabled val="1"/>
        </dgm:presLayoutVars>
      </dgm:prSet>
      <dgm:spPr/>
    </dgm:pt>
    <dgm:pt modelId="{7D4378D9-6A07-4FCF-905B-01159E383BE1}" type="pres">
      <dgm:prSet presAssocID="{1E1B8D85-58B3-4962-8F1D-EEBCF43E7533}" presName="bgRect" presStyleLbl="node1" presStyleIdx="1" presStyleCnt="2" custScaleY="127118"/>
      <dgm:spPr/>
      <dgm:t>
        <a:bodyPr/>
        <a:lstStyle/>
        <a:p>
          <a:endParaRPr lang="fr-FR"/>
        </a:p>
      </dgm:t>
    </dgm:pt>
    <dgm:pt modelId="{14A8ABB2-5CFB-4618-9608-A8301491819C}" type="pres">
      <dgm:prSet presAssocID="{1E1B8D85-58B3-4962-8F1D-EEBCF43E7533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3CDDB0-E523-490F-B55E-69832FCEA944}" type="pres">
      <dgm:prSet presAssocID="{1E1B8D85-58B3-4962-8F1D-EEBCF43E753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C0CD14-8AB5-47D4-B370-6C8745B725A8}" type="presOf" srcId="{B0DCD5E3-7D17-4907-998B-B9160FB50D35}" destId="{F3F091CA-8CF3-47B2-93DD-DBCD9E2C5E3F}" srcOrd="0" destOrd="0" presId="urn:microsoft.com/office/officeart/2005/8/layout/hProcess7#2"/>
    <dgm:cxn modelId="{A3535350-1AEA-41D7-BBD1-CF2937AA7708}" srcId="{B7FB9E62-0878-41E1-882C-421CBA346364}" destId="{2040073C-4B35-419D-91AE-960BCE4B6C64}" srcOrd="0" destOrd="0" parTransId="{FAA9FC54-2346-4BF9-B5BE-D4C20F722972}" sibTransId="{5FE20540-755E-45CF-B5FB-CE912F0337AC}"/>
    <dgm:cxn modelId="{707409EB-F837-4591-BB1D-0A1191C626AC}" srcId="{B0DCD5E3-7D17-4907-998B-B9160FB50D35}" destId="{B7FB9E62-0878-41E1-882C-421CBA346364}" srcOrd="0" destOrd="0" parTransId="{2E5E1E55-2513-4B0E-867F-81C74C79242C}" sibTransId="{114B04C1-A85C-4FC8-B46E-54CC692CEEB1}"/>
    <dgm:cxn modelId="{59D329B9-56A7-4AE9-AEFD-301A3188F89E}" type="presOf" srcId="{1E1B8D85-58B3-4962-8F1D-EEBCF43E7533}" destId="{14A8ABB2-5CFB-4618-9608-A8301491819C}" srcOrd="1" destOrd="0" presId="urn:microsoft.com/office/officeart/2005/8/layout/hProcess7#2"/>
    <dgm:cxn modelId="{8AC99B81-61C7-49D9-8441-ECA224FF9923}" type="presOf" srcId="{1E1B8D85-58B3-4962-8F1D-EEBCF43E7533}" destId="{7D4378D9-6A07-4FCF-905B-01159E383BE1}" srcOrd="0" destOrd="0" presId="urn:microsoft.com/office/officeart/2005/8/layout/hProcess7#2"/>
    <dgm:cxn modelId="{0052C0C5-833D-430C-B630-61A2F00B947A}" type="presOf" srcId="{B7FB9E62-0878-41E1-882C-421CBA346364}" destId="{935BB3EC-B6CE-404C-8752-5F44AB40BF6B}" srcOrd="1" destOrd="0" presId="urn:microsoft.com/office/officeart/2005/8/layout/hProcess7#2"/>
    <dgm:cxn modelId="{61E6D5A3-BBD4-42E7-A830-532ECC68C7D5}" srcId="{B0DCD5E3-7D17-4907-998B-B9160FB50D35}" destId="{1E1B8D85-58B3-4962-8F1D-EEBCF43E7533}" srcOrd="1" destOrd="0" parTransId="{F8C4AC3B-8CEB-41B7-B25F-A6236A76129B}" sibTransId="{52BF3D27-74A2-4AEB-9A27-79A9B7BD85C0}"/>
    <dgm:cxn modelId="{E3D57037-1CEA-4E1F-AC2B-3BA21A7EF2BD}" srcId="{1E1B8D85-58B3-4962-8F1D-EEBCF43E7533}" destId="{F70C6699-F6F5-4BA9-AAED-49A91A54095B}" srcOrd="0" destOrd="0" parTransId="{17F1C20B-27B2-4E1A-8683-F2AFA6A8B631}" sibTransId="{B2FB4204-1420-4A63-B4D7-2C3020E26BE3}"/>
    <dgm:cxn modelId="{CBA62EF3-6A31-4440-AA4D-0038998E10EF}" type="presOf" srcId="{F70C6699-F6F5-4BA9-AAED-49A91A54095B}" destId="{F43CDDB0-E523-490F-B55E-69832FCEA944}" srcOrd="0" destOrd="0" presId="urn:microsoft.com/office/officeart/2005/8/layout/hProcess7#2"/>
    <dgm:cxn modelId="{0E521A43-DC6B-4C73-ADEB-B4BC49DDA7D0}" type="presOf" srcId="{2040073C-4B35-419D-91AE-960BCE4B6C64}" destId="{B844B27A-75FE-4497-8BC8-75C7E8A8EBA7}" srcOrd="0" destOrd="0" presId="urn:microsoft.com/office/officeart/2005/8/layout/hProcess7#2"/>
    <dgm:cxn modelId="{EDCEAC6C-176A-486E-B17B-ABCF1A75D327}" type="presOf" srcId="{B7FB9E62-0878-41E1-882C-421CBA346364}" destId="{F170FDD4-29B1-4EAC-B381-E2DFF89072EA}" srcOrd="0" destOrd="0" presId="urn:microsoft.com/office/officeart/2005/8/layout/hProcess7#2"/>
    <dgm:cxn modelId="{7DD0FD31-A536-4A8D-BEFD-DCD778CC8A92}" type="presParOf" srcId="{F3F091CA-8CF3-47B2-93DD-DBCD9E2C5E3F}" destId="{D0F70CFF-B42B-45AE-BE54-EF8B7E2EF0EF}" srcOrd="0" destOrd="0" presId="urn:microsoft.com/office/officeart/2005/8/layout/hProcess7#2"/>
    <dgm:cxn modelId="{E11841C6-D087-46EB-B5DC-FE9004B194D9}" type="presParOf" srcId="{D0F70CFF-B42B-45AE-BE54-EF8B7E2EF0EF}" destId="{F170FDD4-29B1-4EAC-B381-E2DFF89072EA}" srcOrd="0" destOrd="0" presId="urn:microsoft.com/office/officeart/2005/8/layout/hProcess7#2"/>
    <dgm:cxn modelId="{75514D60-97F3-40D0-8721-E7BB3B1D0207}" type="presParOf" srcId="{D0F70CFF-B42B-45AE-BE54-EF8B7E2EF0EF}" destId="{935BB3EC-B6CE-404C-8752-5F44AB40BF6B}" srcOrd="1" destOrd="0" presId="urn:microsoft.com/office/officeart/2005/8/layout/hProcess7#2"/>
    <dgm:cxn modelId="{18555A68-C46A-45EE-A021-E4F5B8CF59F7}" type="presParOf" srcId="{D0F70CFF-B42B-45AE-BE54-EF8B7E2EF0EF}" destId="{B844B27A-75FE-4497-8BC8-75C7E8A8EBA7}" srcOrd="2" destOrd="0" presId="urn:microsoft.com/office/officeart/2005/8/layout/hProcess7#2"/>
    <dgm:cxn modelId="{246C1DEF-DDBF-42C2-860B-73283F75B386}" type="presParOf" srcId="{F3F091CA-8CF3-47B2-93DD-DBCD9E2C5E3F}" destId="{7144FC58-B52E-4848-957B-CF9543A5D232}" srcOrd="1" destOrd="0" presId="urn:microsoft.com/office/officeart/2005/8/layout/hProcess7#2"/>
    <dgm:cxn modelId="{F7B6CC7F-4B40-4B8F-AE2D-7AE2936DDE31}" type="presParOf" srcId="{F3F091CA-8CF3-47B2-93DD-DBCD9E2C5E3F}" destId="{A339C757-B803-4F3E-BAE5-653A338DBCAE}" srcOrd="2" destOrd="0" presId="urn:microsoft.com/office/officeart/2005/8/layout/hProcess7#2"/>
    <dgm:cxn modelId="{062C0E80-24F6-448C-92A4-945AB53A18EC}" type="presParOf" srcId="{A339C757-B803-4F3E-BAE5-653A338DBCAE}" destId="{5F5F1265-1AF2-4706-A2CB-02063F87494A}" srcOrd="0" destOrd="0" presId="urn:microsoft.com/office/officeart/2005/8/layout/hProcess7#2"/>
    <dgm:cxn modelId="{47367D9D-6FA5-403E-A59C-4AFED57002ED}" type="presParOf" srcId="{A339C757-B803-4F3E-BAE5-653A338DBCAE}" destId="{C16D492A-C255-49A3-A79C-0A2863BC8A32}" srcOrd="1" destOrd="0" presId="urn:microsoft.com/office/officeart/2005/8/layout/hProcess7#2"/>
    <dgm:cxn modelId="{DA4D911C-51C2-4CBF-A643-427367FECB5E}" type="presParOf" srcId="{A339C757-B803-4F3E-BAE5-653A338DBCAE}" destId="{6BC63F07-9839-49B0-AC0E-5199690DE5E8}" srcOrd="2" destOrd="0" presId="urn:microsoft.com/office/officeart/2005/8/layout/hProcess7#2"/>
    <dgm:cxn modelId="{62BE0270-DDC0-4246-8CB8-D18587D72F86}" type="presParOf" srcId="{F3F091CA-8CF3-47B2-93DD-DBCD9E2C5E3F}" destId="{EDDA41A9-213F-4AF3-B92D-8447347B61A6}" srcOrd="3" destOrd="0" presId="urn:microsoft.com/office/officeart/2005/8/layout/hProcess7#2"/>
    <dgm:cxn modelId="{871F1579-B492-407B-B51C-655E369DFEA9}" type="presParOf" srcId="{F3F091CA-8CF3-47B2-93DD-DBCD9E2C5E3F}" destId="{6373D171-4E24-4F09-AF4E-CC9F2233715A}" srcOrd="4" destOrd="0" presId="urn:microsoft.com/office/officeart/2005/8/layout/hProcess7#2"/>
    <dgm:cxn modelId="{B13B2D53-9FA8-4C25-8724-8B049DEF3AE0}" type="presParOf" srcId="{6373D171-4E24-4F09-AF4E-CC9F2233715A}" destId="{7D4378D9-6A07-4FCF-905B-01159E383BE1}" srcOrd="0" destOrd="0" presId="urn:microsoft.com/office/officeart/2005/8/layout/hProcess7#2"/>
    <dgm:cxn modelId="{B844C392-1B02-4066-AD49-CC848A4E8F8D}" type="presParOf" srcId="{6373D171-4E24-4F09-AF4E-CC9F2233715A}" destId="{14A8ABB2-5CFB-4618-9608-A8301491819C}" srcOrd="1" destOrd="0" presId="urn:microsoft.com/office/officeart/2005/8/layout/hProcess7#2"/>
    <dgm:cxn modelId="{F8BB58AA-DC3E-44E9-BC92-5A497DFB5120}" type="presParOf" srcId="{6373D171-4E24-4F09-AF4E-CC9F2233715A}" destId="{F43CDDB0-E523-490F-B55E-69832FCEA944}" srcOrd="2" destOrd="0" presId="urn:microsoft.com/office/officeart/2005/8/layout/hProcess7#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71A2E-037C-4245-BD5E-0B1BF80D57C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98F72-CA3A-4096-B3FE-A5CD249CA16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9EF5BC-063D-4229-8A27-005150765DD0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F998F7-CE43-45E4-86A9-7310507A0072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5C2F-2089-4C2C-9191-61BCA4DC053C}" type="datetimeFigureOut">
              <a:rPr lang="sr-Latn-CS" smtClean="0"/>
              <a:t>25.5.2015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E6B0F-1341-4516-8D7C-CB862269C49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Video%20Endo%20dual/cyclic%20fatigue.m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tangolo 4"/>
          <p:cNvSpPr>
            <a:spLocks noChangeArrowheads="1"/>
          </p:cNvSpPr>
          <p:nvPr/>
        </p:nvSpPr>
        <p:spPr bwMode="auto">
          <a:xfrm>
            <a:off x="1042988" y="1412875"/>
            <a:ext cx="7777162" cy="37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it-IT" sz="1400" b="1" spc="-100" dirty="0">
              <a:latin typeface="Trebuchet MS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259632" y="1285860"/>
            <a:ext cx="7246588" cy="304698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>
              <a:buFont typeface="+mj-lt"/>
              <a:buAutoNum type="arabicPeriod"/>
              <a:defRPr/>
            </a:pP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Sigurnost: vrlo mali apikalni pritisak </a:t>
            </a:r>
            <a:endParaRPr lang="en-US" sz="2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 </a:t>
            </a: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manji ciklički zamor </a:t>
            </a:r>
            <a:r>
              <a:rPr lang="en-US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(tension/compression</a:t>
            </a:r>
            <a:r>
              <a:rPr lang="en-US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)</a:t>
            </a:r>
          </a:p>
          <a:p>
            <a:pPr marL="1200150" lvl="1" indent="-742950">
              <a:defRPr/>
            </a:pPr>
            <a:r>
              <a:rPr lang="en-US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     </a:t>
            </a: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manje torzijskog zamora </a:t>
            </a:r>
            <a:endParaRPr lang="en-US" sz="2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Jednostavnost protokola </a:t>
            </a:r>
            <a:endParaRPr lang="en-US" sz="2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Efikasnost i brzina </a:t>
            </a:r>
            <a:endParaRPr lang="en-US" sz="2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Respektiranje anatomije kanala </a:t>
            </a:r>
            <a:endParaRPr lang="en-US" sz="2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hr-HR" sz="2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Smanjen efekt deformacije igle</a:t>
            </a:r>
            <a:endParaRPr lang="en-US" sz="2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43000" y="2636838"/>
            <a:ext cx="7572375" cy="3363912"/>
          </a:xfrm>
          <a:prstGeom prst="rect">
            <a:avLst/>
          </a:prstGeom>
          <a:noFill/>
          <a:ln>
            <a:solidFill>
              <a:srgbClr val="ACC9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ZoneTexte 16"/>
          <p:cNvSpPr txBox="1"/>
          <p:nvPr/>
        </p:nvSpPr>
        <p:spPr>
          <a:xfrm>
            <a:off x="2411413" y="0"/>
            <a:ext cx="673258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44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Reciročni pokreti </a:t>
            </a:r>
            <a:endParaRPr lang="en-US" sz="44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3014" name="CasellaDiTesto 7"/>
          <p:cNvSpPr txBox="1">
            <a:spLocks noChangeArrowheads="1"/>
          </p:cNvSpPr>
          <p:nvPr/>
        </p:nvSpPr>
        <p:spPr bwMode="auto">
          <a:xfrm>
            <a:off x="3995738" y="2420938"/>
            <a:ext cx="2074862" cy="369887"/>
          </a:xfrm>
          <a:prstGeom prst="rect">
            <a:avLst/>
          </a:prstGeom>
          <a:solidFill>
            <a:srgbClr val="ACC915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rebuchet MS" pitchFamily="34" charset="0"/>
              </a:rPr>
              <a:t>Major Advantages</a:t>
            </a:r>
          </a:p>
        </p:txBody>
      </p:sp>
      <p:pic>
        <p:nvPicPr>
          <p:cNvPr id="43015" name="Picture 5" descr="F:\IDS 2013\Images Jpg\ENDODUAL Petit\picto F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57150"/>
            <a:ext cx="128587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Image 1" descr="lime copi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649413"/>
            <a:ext cx="169863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1849438"/>
            <a:ext cx="1728788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ZoneTexte 6"/>
          <p:cNvSpPr txBox="1">
            <a:spLocks noChangeArrowheads="1"/>
          </p:cNvSpPr>
          <p:nvPr/>
        </p:nvSpPr>
        <p:spPr bwMode="auto">
          <a:xfrm>
            <a:off x="7451725" y="5229225"/>
            <a:ext cx="1296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rebuchet MS" pitchFamily="34" charset="0"/>
              </a:rPr>
              <a:t>Single use</a:t>
            </a:r>
          </a:p>
        </p:txBody>
      </p:sp>
      <p:sp>
        <p:nvSpPr>
          <p:cNvPr id="44037" name="Rettangolo 4"/>
          <p:cNvSpPr>
            <a:spLocks noChangeArrowheads="1"/>
          </p:cNvSpPr>
          <p:nvPr/>
        </p:nvSpPr>
        <p:spPr bwMode="auto">
          <a:xfrm>
            <a:off x="2051050" y="1628775"/>
            <a:ext cx="4897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>
                <a:latin typeface="Trebuchet MS" pitchFamily="34" charset="0"/>
              </a:rPr>
              <a:t>2 files brands dedicated to reciprocating motions are today existing:</a:t>
            </a:r>
            <a:endParaRPr lang="en-US" sz="600" b="1" u="sng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en-US" sz="500" b="1" u="sng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latin typeface="Trebuchet MS" pitchFamily="34" charset="0"/>
              </a:rPr>
              <a:t>- Wave one</a:t>
            </a:r>
            <a:r>
              <a:rPr lang="en-US" baseline="30000">
                <a:latin typeface="Trebuchet MS" pitchFamily="34" charset="0"/>
              </a:rPr>
              <a:t>® </a:t>
            </a:r>
            <a:r>
              <a:rPr lang="en-US">
                <a:latin typeface="Trebuchet MS" pitchFamily="34" charset="0"/>
              </a:rPr>
              <a:t> from Dentsply Maillefer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>
                <a:latin typeface="Trebuchet MS" pitchFamily="34" charset="0"/>
              </a:rPr>
              <a:t> Reciproc</a:t>
            </a:r>
            <a:r>
              <a:rPr lang="en-US" baseline="30000">
                <a:latin typeface="Trebuchet MS" pitchFamily="34" charset="0"/>
              </a:rPr>
              <a:t>®</a:t>
            </a:r>
            <a:r>
              <a:rPr lang="en-US">
                <a:latin typeface="Trebuchet MS" pitchFamily="34" charset="0"/>
              </a:rPr>
              <a:t> from VDW: </a:t>
            </a:r>
          </a:p>
          <a:p>
            <a:pPr>
              <a:lnSpc>
                <a:spcPct val="150000"/>
              </a:lnSpc>
            </a:pPr>
            <a:r>
              <a:rPr lang="en-US">
                <a:latin typeface="Trebuchet MS" pitchFamily="34" charset="0"/>
              </a:rPr>
              <a:t>  more aggressive but also more fragile</a:t>
            </a:r>
          </a:p>
        </p:txBody>
      </p:sp>
      <p:sp>
        <p:nvSpPr>
          <p:cNvPr id="8" name="Rettangolo 4"/>
          <p:cNvSpPr>
            <a:spLocks noChangeArrowheads="1"/>
          </p:cNvSpPr>
          <p:nvPr/>
        </p:nvSpPr>
        <p:spPr bwMode="auto">
          <a:xfrm>
            <a:off x="2051050" y="4483100"/>
            <a:ext cx="46085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u="sng" dirty="0">
                <a:latin typeface="Trebuchet MS" pitchFamily="34" charset="0"/>
              </a:rPr>
              <a:t>Wave one /</a:t>
            </a:r>
            <a:r>
              <a:rPr lang="en-US" b="1" u="sng" dirty="0" err="1">
                <a:latin typeface="Trebuchet MS" pitchFamily="34" charset="0"/>
              </a:rPr>
              <a:t>Reciproc</a:t>
            </a:r>
            <a:r>
              <a:rPr lang="en-US" b="1" u="sng" baseline="30000" dirty="0">
                <a:latin typeface="Trebuchet MS" pitchFamily="34" charset="0"/>
              </a:rPr>
              <a:t>®</a:t>
            </a:r>
            <a:r>
              <a:rPr lang="en-US" b="1" u="sng" dirty="0">
                <a:latin typeface="Trebuchet MS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rebuchet MS" pitchFamily="34" charset="0"/>
                <a:sym typeface="Wingdings" pitchFamily="2" charset="2"/>
              </a:rPr>
              <a:t> Reverse helix</a:t>
            </a:r>
          </a:p>
          <a:p>
            <a:pPr>
              <a:lnSpc>
                <a:spcPct val="150000"/>
              </a:lnSpc>
              <a:buFont typeface="Wingdings" pitchFamily="2" charset="2"/>
              <a:buChar char="à"/>
              <a:defRPr/>
            </a:pPr>
            <a:r>
              <a:rPr lang="en-US" dirty="0">
                <a:latin typeface="Trebuchet MS" pitchFamily="34" charset="0"/>
                <a:sym typeface="Wingdings" pitchFamily="2" charset="2"/>
              </a:rPr>
              <a:t> Fixed angulations: 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rebuchet MS" pitchFamily="34" charset="0"/>
                <a:sym typeface="Wingdings" pitchFamily="2" charset="2"/>
              </a:rPr>
              <a:t>    </a:t>
            </a:r>
            <a:r>
              <a:rPr lang="en-US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150° REV - 30° FWD </a:t>
            </a:r>
            <a:endParaRPr lang="it-IT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440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05263"/>
            <a:ext cx="1919287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5" descr="F:\IDS 2013\Images Jpg\ENDODUAL Petit\picto F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57150"/>
            <a:ext cx="128587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2"/>
          <p:cNvSpPr txBox="1">
            <a:spLocks noChangeArrowheads="1"/>
          </p:cNvSpPr>
          <p:nvPr/>
        </p:nvSpPr>
        <p:spPr bwMode="auto">
          <a:xfrm>
            <a:off x="2268538" y="188913"/>
            <a:ext cx="68754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b="1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Files - </a:t>
            </a:r>
            <a:r>
              <a:rPr lang="fr-FR" sz="4400" b="1" dirty="0" err="1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Reciprocating</a:t>
            </a:r>
            <a:endParaRPr lang="fr-FR" sz="4400" b="1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3" y="1196975"/>
            <a:ext cx="7905750" cy="496887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erapija pulpe i periapikalnih bolesti 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buFont typeface="Arial" charset="0"/>
              <a:buNone/>
              <a:defRPr/>
            </a:pPr>
            <a:endParaRPr lang="fr-F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Liječenje kanala se treba provesti u slučaju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: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/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-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Nekroze pulpe ili ireverzibilnog pulpitisa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/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-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Vital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pulp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 (ali s lošom prognozom za vitalitet)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/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endParaRPr lang="fr-F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hr-H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Kontraindikacije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: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Pacijenti s visokim rizikom endokarditisa 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Zubi s nefunkcionalnom budućnosti (osmice )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Zubi s neadekvatnom parodontnom potporom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endParaRPr lang="fr-FR" sz="2400" dirty="0">
              <a:latin typeface="Trebuchet MS" pitchFamily="34" charset="0"/>
            </a:endParaRPr>
          </a:p>
        </p:txBody>
      </p:sp>
      <p:sp>
        <p:nvSpPr>
          <p:cNvPr id="4" name="ZoneTexte 16"/>
          <p:cNvSpPr txBox="1"/>
          <p:nvPr/>
        </p:nvSpPr>
        <p:spPr>
          <a:xfrm>
            <a:off x="827088" y="-26988"/>
            <a:ext cx="8316912" cy="7683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ENDO basis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813" y="-100013"/>
            <a:ext cx="8358187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Endo Basis</a:t>
            </a:r>
          </a:p>
          <a:p>
            <a:pPr algn="ctr">
              <a:defRPr/>
            </a:pPr>
            <a:r>
              <a:rPr lang="hr-HR" sz="36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Usporedba tehnika </a:t>
            </a:r>
            <a:endParaRPr lang="en-US" sz="36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331913" y="1484313"/>
            <a:ext cx="7127875" cy="1296987"/>
          </a:xfrm>
          <a:prstGeom prst="roundRect">
            <a:avLst/>
          </a:prstGeom>
          <a:solidFill>
            <a:srgbClr val="86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331913" y="2997200"/>
            <a:ext cx="7127875" cy="1295400"/>
          </a:xfrm>
          <a:prstGeom prst="roundRect">
            <a:avLst/>
          </a:prstGeom>
          <a:solidFill>
            <a:srgbClr val="86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331913" y="4508500"/>
            <a:ext cx="7127875" cy="1296988"/>
          </a:xfrm>
          <a:prstGeom prst="roundRect">
            <a:avLst/>
          </a:prstGeom>
          <a:solidFill>
            <a:srgbClr val="86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26" name="Picture 4" descr="http://www.dental-elite.fr/upload/290611_234227_PEEL_DeKd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557338"/>
            <a:ext cx="18923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Image 7" descr="lime kome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394075"/>
            <a:ext cx="1892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F:\IDS 2013\Images Jpg\ENDODUAL Petit\picto F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581128"/>
            <a:ext cx="1159784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6" descr="F:\IDS 2013\Images Jpg\ENDODUAL Petit\picto 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068960"/>
            <a:ext cx="1159784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à coins arrondis 10"/>
          <p:cNvSpPr/>
          <p:nvPr/>
        </p:nvSpPr>
        <p:spPr>
          <a:xfrm>
            <a:off x="1547813" y="1557338"/>
            <a:ext cx="1152525" cy="1096962"/>
          </a:xfrm>
          <a:prstGeom prst="roundRect">
            <a:avLst>
              <a:gd name="adj" fmla="val 10000"/>
            </a:avLst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31" name="ZoneTexte 11"/>
          <p:cNvSpPr txBox="1">
            <a:spLocks noChangeArrowheads="1"/>
          </p:cNvSpPr>
          <p:nvPr/>
        </p:nvSpPr>
        <p:spPr bwMode="auto">
          <a:xfrm>
            <a:off x="2987675" y="1484313"/>
            <a:ext cx="30241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 err="1" smtClean="0">
                <a:solidFill>
                  <a:schemeClr val="bg1"/>
                </a:solidFill>
                <a:latin typeface="Trebuchet MS" pitchFamily="34" charset="0"/>
              </a:rPr>
              <a:t>Manual</a:t>
            </a:r>
            <a:r>
              <a:rPr lang="hr-HR" b="1" dirty="0" smtClean="0">
                <a:solidFill>
                  <a:schemeClr val="bg1"/>
                </a:solidFill>
                <a:latin typeface="Trebuchet MS" pitchFamily="34" charset="0"/>
              </a:rPr>
              <a:t>na tehnika </a:t>
            </a:r>
            <a:r>
              <a:rPr lang="fr-FR" b="1" dirty="0">
                <a:solidFill>
                  <a:schemeClr val="bg1"/>
                </a:solidFill>
                <a:latin typeface="Trebuchet MS" pitchFamily="34" charset="0"/>
              </a:rPr>
              <a:t>	</a:t>
            </a:r>
            <a:endParaRPr lang="fr-FR" sz="1100" b="1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100" dirty="0">
                <a:solidFill>
                  <a:schemeClr val="bg1"/>
                </a:solidFill>
                <a:latin typeface="Trebuchet MS" pitchFamily="34" charset="0"/>
              </a:rPr>
              <a:t>+: </a:t>
            </a:r>
            <a:r>
              <a:rPr lang="hr-HR" sz="1100" dirty="0" smtClean="0">
                <a:solidFill>
                  <a:schemeClr val="bg1"/>
                </a:solidFill>
                <a:latin typeface="Trebuchet MS" pitchFamily="34" charset="0"/>
              </a:rPr>
              <a:t>osjećaj</a:t>
            </a:r>
            <a:endParaRPr lang="en-US" sz="1100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100" dirty="0">
                <a:solidFill>
                  <a:schemeClr val="bg1"/>
                </a:solidFill>
                <a:latin typeface="Trebuchet MS" pitchFamily="34" charset="0"/>
              </a:rPr>
              <a:t> +: </a:t>
            </a:r>
            <a:r>
              <a:rPr lang="hr-HR" sz="1100" dirty="0" smtClean="0">
                <a:solidFill>
                  <a:schemeClr val="bg1"/>
                </a:solidFill>
                <a:latin typeface="Trebuchet MS" pitchFamily="34" charset="0"/>
              </a:rPr>
              <a:t>manje rizika od perforacija </a:t>
            </a:r>
            <a:endParaRPr lang="en-US" sz="1100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100" dirty="0">
                <a:solidFill>
                  <a:schemeClr val="bg1"/>
                </a:solidFill>
                <a:latin typeface="Trebuchet MS" pitchFamily="34" charset="0"/>
              </a:rPr>
              <a:t>-: </a:t>
            </a:r>
            <a:r>
              <a:rPr lang="hr-HR" sz="1100" dirty="0" smtClean="0">
                <a:solidFill>
                  <a:schemeClr val="bg1"/>
                </a:solidFill>
                <a:latin typeface="Trebuchet MS" pitchFamily="34" charset="0"/>
              </a:rPr>
              <a:t>potreban velik broj igala </a:t>
            </a:r>
            <a:endParaRPr lang="en-US" sz="1100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100" dirty="0">
                <a:solidFill>
                  <a:schemeClr val="bg1"/>
                </a:solidFill>
                <a:latin typeface="Trebuchet MS" pitchFamily="34" charset="0"/>
              </a:rPr>
              <a:t>-: </a:t>
            </a:r>
            <a:r>
              <a:rPr lang="hr-HR" sz="1100" dirty="0" smtClean="0">
                <a:solidFill>
                  <a:schemeClr val="bg1"/>
                </a:solidFill>
                <a:latin typeface="Trebuchet MS" pitchFamily="34" charset="0"/>
              </a:rPr>
              <a:t>vremenski zahtjevno </a:t>
            </a:r>
            <a:endParaRPr lang="en-US" sz="1100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100" dirty="0">
                <a:solidFill>
                  <a:schemeClr val="bg1"/>
                </a:solidFill>
                <a:latin typeface="Trebuchet MS" pitchFamily="34" charset="0"/>
              </a:rPr>
              <a:t>-: </a:t>
            </a:r>
            <a:r>
              <a:rPr lang="hr-HR" sz="1100" dirty="0" smtClean="0">
                <a:solidFill>
                  <a:schemeClr val="bg1"/>
                </a:solidFill>
                <a:latin typeface="Trebuchet MS" pitchFamily="34" charset="0"/>
              </a:rPr>
              <a:t>otežan pristup u stražnjim regijama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952750" y="3122613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700" b="1" dirty="0" smtClean="0">
                <a:solidFill>
                  <a:schemeClr val="bg1"/>
                </a:solidFill>
                <a:latin typeface="Trebuchet MS" pitchFamily="34" charset="0"/>
              </a:rPr>
              <a:t>Rot</a:t>
            </a:r>
            <a:r>
              <a:rPr lang="hr-HR" sz="1700" b="1" dirty="0" smtClean="0">
                <a:solidFill>
                  <a:schemeClr val="bg1"/>
                </a:solidFill>
                <a:latin typeface="Trebuchet MS" pitchFamily="34" charset="0"/>
              </a:rPr>
              <a:t>irajuće tehnike </a:t>
            </a:r>
            <a:endParaRPr lang="en-US" sz="1700" b="1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+: </a:t>
            </a:r>
            <a:r>
              <a:rPr lang="hr-HR" sz="1300" dirty="0" smtClean="0">
                <a:solidFill>
                  <a:schemeClr val="bg1"/>
                </a:solidFill>
                <a:latin typeface="Trebuchet MS" pitchFamily="34" charset="0"/>
              </a:rPr>
              <a:t>brza preparacija kanala </a:t>
            </a:r>
            <a:endParaRPr lang="en-US" sz="1300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+: Auto-reverse</a:t>
            </a:r>
          </a:p>
          <a:p>
            <a:pPr lvl="1"/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- : </a:t>
            </a:r>
            <a:r>
              <a:rPr lang="hr-HR" sz="1300" dirty="0" smtClean="0">
                <a:solidFill>
                  <a:schemeClr val="bg1"/>
                </a:solidFill>
                <a:latin typeface="Trebuchet MS" pitchFamily="34" charset="0"/>
              </a:rPr>
              <a:t>zamor igala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952750" y="4635500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Trebuchet MS" pitchFamily="34" charset="0"/>
              </a:rPr>
              <a:t>Recipro</a:t>
            </a:r>
            <a:r>
              <a:rPr lang="hr-HR" sz="1700" b="1" dirty="0" smtClean="0">
                <a:solidFill>
                  <a:schemeClr val="bg1"/>
                </a:solidFill>
                <a:latin typeface="Trebuchet MS" pitchFamily="34" charset="0"/>
              </a:rPr>
              <a:t>čne tehnike </a:t>
            </a:r>
            <a:endParaRPr lang="en-US" sz="1700" b="1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+: </a:t>
            </a:r>
            <a:r>
              <a:rPr lang="hr-HR" sz="1300" dirty="0" smtClean="0">
                <a:solidFill>
                  <a:schemeClr val="bg1"/>
                </a:solidFill>
                <a:latin typeface="Trebuchet MS" pitchFamily="34" charset="0"/>
              </a:rPr>
              <a:t>mali broj igala </a:t>
            </a: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(1</a:t>
            </a:r>
            <a:r>
              <a:rPr lang="hr-HR" sz="1300" dirty="0" smtClean="0">
                <a:solidFill>
                  <a:schemeClr val="bg1"/>
                </a:solidFill>
                <a:latin typeface="Trebuchet MS" pitchFamily="34" charset="0"/>
              </a:rPr>
              <a:t>ručna , 1 mehanička igla </a:t>
            </a: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)</a:t>
            </a:r>
            <a:endParaRPr lang="en-US" sz="1300" dirty="0">
              <a:solidFill>
                <a:schemeClr val="bg1"/>
              </a:solidFill>
              <a:latin typeface="Trebuchet MS" pitchFamily="34" charset="0"/>
            </a:endParaRPr>
          </a:p>
          <a:p>
            <a:pPr lvl="1"/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+: </a:t>
            </a: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S</a:t>
            </a:r>
            <a:r>
              <a:rPr lang="hr-HR" sz="1300" dirty="0" smtClean="0">
                <a:solidFill>
                  <a:schemeClr val="bg1"/>
                </a:solidFill>
                <a:latin typeface="Trebuchet MS" pitchFamily="34" charset="0"/>
              </a:rPr>
              <a:t>igurnost </a:t>
            </a: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l</a:t>
            </a:r>
            <a:r>
              <a:rPr lang="hr-HR" sz="1300" dirty="0" smtClean="0">
                <a:solidFill>
                  <a:schemeClr val="bg1"/>
                </a:solidFill>
                <a:latin typeface="Trebuchet MS" pitchFamily="34" charset="0"/>
              </a:rPr>
              <a:t>manje lomova , manje apikalnog pritiska </a:t>
            </a:r>
            <a:r>
              <a:rPr lang="en-US" sz="1300" dirty="0" smtClean="0">
                <a:solidFill>
                  <a:schemeClr val="bg1"/>
                </a:solidFill>
                <a:latin typeface="Trebuchet MS" pitchFamily="34" charset="0"/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13" y="765175"/>
            <a:ext cx="3600450" cy="190821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Morfologije kanala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lvl="2">
              <a:defRPr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Zakrivljeni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/ 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ravni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lvl="2">
              <a:defRPr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veliki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/ 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mali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lvl="2">
              <a:defRPr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Dugacki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/ 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kratki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lvl="1"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Konicitet kanala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lvl="2"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10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% 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u koronarnom području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2 to 4% 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u apikalnoj zoni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725" y="765175"/>
            <a:ext cx="3725863" cy="2557623"/>
          </a:xfrm>
          <a:prstGeom prst="rect">
            <a:avLst/>
          </a:prstGeom>
          <a:ln>
            <a:solidFill>
              <a:srgbClr val="ACC915"/>
            </a:solidFill>
          </a:ln>
        </p:spPr>
        <p:txBody>
          <a:bodyPr>
            <a:spAutoFit/>
          </a:bodyPr>
          <a:lstStyle/>
          <a:p>
            <a:pPr lvl="2">
              <a:defRPr/>
            </a:pPr>
            <a:r>
              <a:rPr lang="hr-HR" sz="16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Razlicite duzune </a:t>
            </a:r>
            <a:endParaRPr lang="en-US" sz="16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		</a:t>
            </a:r>
            <a:r>
              <a:rPr lang="hr-H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najpopularnije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  		21mm, 25mm, 29mm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  		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ostale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15mm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19mm, 23mm</a:t>
            </a:r>
            <a:endParaRPr lang="en-US" sz="16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2">
              <a:defRPr/>
            </a:pPr>
            <a:endParaRPr lang="en-US" sz="10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2">
              <a:defRPr/>
            </a:pPr>
            <a:r>
              <a:rPr lang="en-US" sz="1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Different diameters (ISO)</a:t>
            </a:r>
          </a:p>
          <a:p>
            <a:pPr lvl="2">
              <a:defRPr/>
            </a:pPr>
            <a:endParaRPr lang="en-US" sz="16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2">
              <a:defRPr/>
            </a:pPr>
            <a:endParaRPr lang="en-US" sz="16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2">
              <a:defRPr/>
            </a:pPr>
            <a:endParaRPr lang="en-US" sz="10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2">
              <a:defRPr/>
            </a:pPr>
            <a:r>
              <a:rPr lang="en-US" sz="1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Different tapers</a:t>
            </a:r>
          </a:p>
          <a:p>
            <a:pPr lvl="2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4%, 6%, 8%, 12%</a:t>
            </a:r>
            <a:endParaRPr lang="en-US" sz="5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2">
              <a:defRPr/>
            </a:pPr>
            <a:endParaRPr lang="en-US" sz="5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500563" y="1700213"/>
            <a:ext cx="1008062" cy="504825"/>
          </a:xfrm>
          <a:prstGeom prst="rightArrow">
            <a:avLst/>
          </a:prstGeom>
          <a:solidFill>
            <a:srgbClr val="ACC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0113" y="4365625"/>
            <a:ext cx="3600450" cy="120032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Oblik iglica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+ 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radni vrsak rezan u smjeru kazaljke na satu i obrnuto od kazaljke na satu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10188" y="4149725"/>
            <a:ext cx="3725862" cy="1871663"/>
          </a:xfrm>
          <a:prstGeom prst="rect">
            <a:avLst/>
          </a:prstGeom>
          <a:noFill/>
          <a:ln w="12700">
            <a:solidFill>
              <a:srgbClr val="ACC9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6" name="Groupe 17"/>
          <p:cNvGrpSpPr>
            <a:grpSpLocks/>
          </p:cNvGrpSpPr>
          <p:nvPr/>
        </p:nvGrpSpPr>
        <p:grpSpPr bwMode="auto">
          <a:xfrm>
            <a:off x="5472113" y="4143380"/>
            <a:ext cx="3671887" cy="2046714"/>
            <a:chOff x="5292080" y="3789040"/>
            <a:chExt cx="3672408" cy="2046117"/>
          </a:xfrm>
        </p:grpSpPr>
        <p:sp>
          <p:nvSpPr>
            <p:cNvPr id="14" name="Rectangle 13"/>
            <p:cNvSpPr/>
            <p:nvPr/>
          </p:nvSpPr>
          <p:spPr>
            <a:xfrm>
              <a:off x="6660699" y="3789040"/>
              <a:ext cx="2303789" cy="2046117"/>
            </a:xfrm>
            <a:prstGeom prst="rect">
              <a:avLst/>
            </a:prstGeom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itchFamily="34" charset="0"/>
                </a:rPr>
                <a:t>)</a:t>
              </a: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endParaRPr>
            </a:p>
            <a:p>
              <a:pPr>
                <a:defRPr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endParaRPr>
            </a:p>
            <a:p>
              <a:pPr>
                <a:defRPr/>
              </a:pPr>
              <a:endParaRPr lang="fr-FR" sz="2000" dirty="0">
                <a:latin typeface="Trebuchet MS" pitchFamily="34" charset="0"/>
              </a:endParaRPr>
            </a:p>
            <a:p>
              <a:pPr>
                <a:defRPr/>
              </a:pPr>
              <a:endParaRPr lang="fr-FR" sz="2000" dirty="0">
                <a:latin typeface="Trebuchet MS" pitchFamily="34" charset="0"/>
              </a:endParaRPr>
            </a:p>
            <a:p>
              <a:pPr lvl="2">
                <a:defRPr/>
              </a:pPr>
              <a:endParaRPr lang="en-US" sz="1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lvl="2">
                <a:defRPr/>
              </a:pPr>
              <a:endParaRPr lang="en-US" sz="1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lvl="2">
                <a:defRPr/>
              </a:pPr>
              <a:endParaRPr lang="en-US" sz="1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lvl="2">
                <a:defRPr/>
              </a:pPr>
              <a:endParaRPr lang="en-US" sz="5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lvl="2">
                <a:defRPr/>
              </a:pPr>
              <a:endParaRPr lang="en-US" sz="5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lvl="2">
                <a:defRPr/>
              </a:pPr>
              <a:endParaRPr lang="en-US" sz="5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292080" y="5271332"/>
              <a:ext cx="2232342" cy="4618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itchFamily="34" charset="0"/>
                </a:rPr>
                <a:t>Other</a:t>
              </a: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itchFamily="34" charset="0"/>
                </a:rPr>
                <a:t> </a:t>
              </a:r>
              <a:r>
                <a:rPr lang="fr-F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itchFamily="34" charset="0"/>
                </a:rPr>
                <a:t>shapes</a:t>
              </a: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endParaRPr>
            </a:p>
            <a:p>
              <a:pPr>
                <a:defRPr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152" name="ZoneTexte 18"/>
          <p:cNvSpPr txBox="1">
            <a:spLocks noChangeArrowheads="1"/>
          </p:cNvSpPr>
          <p:nvPr/>
        </p:nvSpPr>
        <p:spPr bwMode="auto">
          <a:xfrm>
            <a:off x="971550" y="6308725"/>
            <a:ext cx="6121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rgbClr val="707C7C"/>
                </a:solidFill>
                <a:latin typeface="Trebuchet MS" pitchFamily="34" charset="0"/>
              </a:rPr>
              <a:t>Bibliography:</a:t>
            </a:r>
          </a:p>
          <a:p>
            <a:r>
              <a:rPr lang="fr-FR" sz="1200">
                <a:solidFill>
                  <a:srgbClr val="707C7C"/>
                </a:solidFill>
                <a:latin typeface="Trebuchet MS" pitchFamily="34" charset="0"/>
              </a:rPr>
              <a:t>A la recherche des limes endodontiques idéales, Dr. Mc Spadden, Dental Tribune, 2009</a:t>
            </a:r>
          </a:p>
        </p:txBody>
      </p:sp>
      <p:graphicFrame>
        <p:nvGraphicFramePr>
          <p:cNvPr id="22" name="Espace réservé du contenu 4"/>
          <p:cNvGraphicFramePr>
            <a:graphicFrameLocks/>
          </p:cNvGraphicFramePr>
          <p:nvPr/>
        </p:nvGraphicFramePr>
        <p:xfrm>
          <a:off x="5580063" y="2214553"/>
          <a:ext cx="3313110" cy="93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73"/>
                <a:gridCol w="540797"/>
                <a:gridCol w="552185"/>
                <a:gridCol w="552185"/>
                <a:gridCol w="552185"/>
                <a:gridCol w="552185"/>
              </a:tblGrid>
              <a:tr h="468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Ø15</a:t>
                      </a:r>
                    </a:p>
                  </a:txBody>
                  <a:tcPr marL="53945" marR="53945" marT="26953" marB="26953">
                    <a:solidFill>
                      <a:schemeClr val="bg1">
                        <a:lumMod val="85000"/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Ø20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53945" marR="53945" marT="26953" marB="26953">
                    <a:solidFill>
                      <a:schemeClr val="bg1">
                        <a:lumMod val="85000"/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Ø25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53945" marR="53945" marT="26953" marB="26953">
                    <a:solidFill>
                      <a:schemeClr val="bg1">
                        <a:lumMod val="85000"/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Ø30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53945" marR="53945" marT="26953" marB="26953">
                    <a:solidFill>
                      <a:schemeClr val="bg1">
                        <a:lumMod val="85000"/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Ø35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53945" marR="53945" marT="26953" marB="26953">
                    <a:solidFill>
                      <a:schemeClr val="bg1">
                        <a:lumMod val="85000"/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Ø40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53945" marR="53945" marT="26953" marB="26953">
                    <a:solidFill>
                      <a:schemeClr val="bg1">
                        <a:lumMod val="85000"/>
                        <a:alpha val="86000"/>
                      </a:schemeClr>
                    </a:solidFill>
                  </a:tcPr>
                </a:tc>
              </a:tr>
              <a:tr h="468407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53945" marR="53945" marT="26953" marB="269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53945" marR="53945" marT="26953" marB="2695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53945" marR="53945" marT="26953" marB="2695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53945" marR="53945" marT="26953" marB="26953">
                    <a:solidFill>
                      <a:srgbClr val="180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53945" marR="53945" marT="26953" marB="26953">
                    <a:solidFill>
                      <a:srgbClr val="4EAF4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53945" marR="53945" marT="26953" marB="26953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785813" y="-26988"/>
            <a:ext cx="83581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Endo basis</a:t>
            </a:r>
          </a:p>
        </p:txBody>
      </p:sp>
      <p:pic>
        <p:nvPicPr>
          <p:cNvPr id="6178" name="Image 24" descr="lime desig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221162"/>
            <a:ext cx="2422548" cy="177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lèche droite 19"/>
          <p:cNvSpPr/>
          <p:nvPr/>
        </p:nvSpPr>
        <p:spPr>
          <a:xfrm>
            <a:off x="4500563" y="4508500"/>
            <a:ext cx="1008062" cy="504825"/>
          </a:xfrm>
          <a:prstGeom prst="rightArrow">
            <a:avLst/>
          </a:prstGeom>
          <a:solidFill>
            <a:srgbClr val="ACC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571472" y="1000108"/>
          <a:ext cx="777686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ZoneTexte 16"/>
          <p:cNvSpPr txBox="1"/>
          <p:nvPr/>
        </p:nvSpPr>
        <p:spPr>
          <a:xfrm>
            <a:off x="827088" y="-26988"/>
            <a:ext cx="8316912" cy="7683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ENDO </a:t>
            </a:r>
            <a:r>
              <a:rPr lang="en-US" sz="44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proto</a:t>
            </a:r>
            <a:r>
              <a:rPr lang="hr-HR" sz="44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k</a:t>
            </a:r>
            <a:r>
              <a:rPr lang="en-US" sz="4400" dirty="0" err="1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ol</a:t>
            </a:r>
            <a:endParaRPr lang="en-US" sz="44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28794" y="642918"/>
            <a:ext cx="5786478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 algn="ctr">
              <a:defRPr/>
            </a:pPr>
            <a:r>
              <a:rPr lang="hr-HR" sz="2800" b="1" spc="50" dirty="0" smtClean="0">
                <a:ln w="11430"/>
                <a:solidFill>
                  <a:srgbClr val="707C7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Prednost </a:t>
            </a:r>
            <a:r>
              <a:rPr lang="it-IT" sz="2800" b="1" spc="50" dirty="0" smtClean="0">
                <a:ln w="11430"/>
                <a:solidFill>
                  <a:srgbClr val="707C7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AUTO-REVERSE</a:t>
            </a:r>
            <a:endParaRPr lang="it-IT" sz="2800" b="1" spc="50" dirty="0">
              <a:ln w="11430"/>
              <a:solidFill>
                <a:srgbClr val="707C7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30723" name="Picture 3" descr="C:\Users\dpoli\Desktop\autoreverse spiega.jpg"/>
          <p:cNvPicPr>
            <a:picLocks noChangeAspect="1" noChangeArrowheads="1"/>
          </p:cNvPicPr>
          <p:nvPr/>
        </p:nvPicPr>
        <p:blipFill>
          <a:blip r:embed="rId2"/>
          <a:srcRect l="1309" t="12633" r="1820" b="1537"/>
          <a:stretch>
            <a:fillRect/>
          </a:stretch>
        </p:blipFill>
        <p:spPr bwMode="auto">
          <a:xfrm>
            <a:off x="1116013" y="1844675"/>
            <a:ext cx="53276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971550" y="5373688"/>
            <a:ext cx="6408738" cy="584200"/>
          </a:xfrm>
          <a:prstGeom prst="rect">
            <a:avLst/>
          </a:prstGeom>
          <a:solidFill>
            <a:srgbClr val="ACC915">
              <a:alpha val="10000"/>
            </a:srgb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707C7C"/>
                </a:solidFill>
                <a:latin typeface="Trebuchet MS" pitchFamily="34" charset="0"/>
              </a:rPr>
              <a:t>The time </a:t>
            </a:r>
            <a:r>
              <a:rPr lang="fr-FR" sz="1600" b="1" dirty="0" err="1">
                <a:solidFill>
                  <a:srgbClr val="707C7C"/>
                </a:solidFill>
                <a:latin typeface="Trebuchet MS" pitchFamily="34" charset="0"/>
              </a:rPr>
              <a:t>from</a:t>
            </a:r>
            <a:r>
              <a:rPr lang="fr-FR" sz="1600" b="1" dirty="0">
                <a:solidFill>
                  <a:srgbClr val="707C7C"/>
                </a:solidFill>
                <a:latin typeface="Trebuchet MS" pitchFamily="34" charset="0"/>
              </a:rPr>
              <a:t> « x » to « y » must </a:t>
            </a:r>
            <a:r>
              <a:rPr lang="fr-FR" sz="1600" b="1" dirty="0" err="1">
                <a:solidFill>
                  <a:srgbClr val="707C7C"/>
                </a:solidFill>
                <a:latin typeface="Trebuchet MS" pitchFamily="34" charset="0"/>
              </a:rPr>
              <a:t>be</a:t>
            </a:r>
            <a:r>
              <a:rPr lang="fr-FR" sz="1600" b="1" dirty="0">
                <a:solidFill>
                  <a:srgbClr val="707C7C"/>
                </a:solidFill>
                <a:latin typeface="Trebuchet MS" pitchFamily="34" charset="0"/>
              </a:rPr>
              <a:t> as short as possible</a:t>
            </a:r>
          </a:p>
          <a:p>
            <a:pPr algn="ctr">
              <a:defRPr/>
            </a:pPr>
            <a:r>
              <a:rPr lang="fr-FR" sz="1600" b="1" dirty="0">
                <a:solidFill>
                  <a:srgbClr val="707C7C"/>
                </a:solidFill>
                <a:latin typeface="Trebuchet MS" pitchFamily="34" charset="0"/>
              </a:rPr>
              <a:t>(</a:t>
            </a:r>
            <a:r>
              <a:rPr lang="fr-FR" sz="1600" b="1" dirty="0" err="1">
                <a:solidFill>
                  <a:srgbClr val="707C7C"/>
                </a:solidFill>
                <a:latin typeface="Trebuchet MS" pitchFamily="34" charset="0"/>
              </a:rPr>
              <a:t>less</a:t>
            </a:r>
            <a:r>
              <a:rPr lang="fr-FR" sz="1600" b="1" dirty="0">
                <a:solidFill>
                  <a:srgbClr val="707C7C"/>
                </a:solidFill>
                <a:latin typeface="Trebuchet MS" pitchFamily="34" charset="0"/>
              </a:rPr>
              <a:t> </a:t>
            </a:r>
            <a:r>
              <a:rPr lang="fr-FR" sz="1600" b="1" dirty="0" err="1">
                <a:solidFill>
                  <a:srgbClr val="707C7C"/>
                </a:solidFill>
                <a:latin typeface="Trebuchet MS" pitchFamily="34" charset="0"/>
              </a:rPr>
              <a:t>than</a:t>
            </a:r>
            <a:r>
              <a:rPr lang="fr-FR" sz="1600" b="1" dirty="0">
                <a:solidFill>
                  <a:srgbClr val="707C7C"/>
                </a:solidFill>
                <a:latin typeface="Trebuchet MS" pitchFamily="34" charset="0"/>
              </a:rPr>
              <a:t> 1/1000 sec. )</a:t>
            </a:r>
          </a:p>
        </p:txBody>
      </p:sp>
      <p:pic>
        <p:nvPicPr>
          <p:cNvPr id="30725" name="Picture 5" descr="C:\Users\dpoli\Desktop\dente e fi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1371600"/>
            <a:ext cx="10715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ZoneTexte 6"/>
          <p:cNvSpPr txBox="1">
            <a:spLocks noChangeArrowheads="1"/>
          </p:cNvSpPr>
          <p:nvPr/>
        </p:nvSpPr>
        <p:spPr bwMode="auto">
          <a:xfrm>
            <a:off x="3492500" y="2133600"/>
            <a:ext cx="2519363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707C7C"/>
                </a:solidFill>
                <a:latin typeface="Trebuchet MS" pitchFamily="34" charset="0"/>
              </a:rPr>
              <a:t>Microprocessor analysis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63938" y="1142984"/>
            <a:ext cx="2303462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1050" b="1" dirty="0" smtClean="0">
                <a:solidFill>
                  <a:srgbClr val="707C7C"/>
                </a:solidFill>
                <a:latin typeface="Trebuchet MS" pitchFamily="34" charset="0"/>
              </a:rPr>
              <a:t>Između x i y tork se povecava sve do max </a:t>
            </a:r>
            <a:endParaRPr lang="en-US" sz="1050" b="1" dirty="0">
              <a:solidFill>
                <a:srgbClr val="707C7C"/>
              </a:solidFill>
              <a:latin typeface="Trebuchet MS" pitchFamily="34" charset="0"/>
            </a:endParaRPr>
          </a:p>
        </p:txBody>
      </p:sp>
      <p:sp>
        <p:nvSpPr>
          <p:cNvPr id="30728" name="ZoneTexte 8"/>
          <p:cNvSpPr txBox="1">
            <a:spLocks noChangeArrowheads="1"/>
          </p:cNvSpPr>
          <p:nvPr/>
        </p:nvSpPr>
        <p:spPr bwMode="auto">
          <a:xfrm>
            <a:off x="5724525" y="1484313"/>
            <a:ext cx="42386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/>
          </a:p>
        </p:txBody>
      </p:sp>
      <p:sp>
        <p:nvSpPr>
          <p:cNvPr id="10" name="ZoneTexte 16"/>
          <p:cNvSpPr txBox="1"/>
          <p:nvPr/>
        </p:nvSpPr>
        <p:spPr>
          <a:xfrm>
            <a:off x="755650" y="-26988"/>
            <a:ext cx="8496300" cy="7683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44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Rotirajući instrumenti </a:t>
            </a:r>
            <a:endParaRPr lang="en-US" sz="44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357166"/>
          <a:ext cx="8064499" cy="3706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25"/>
                <a:gridCol w="1717439"/>
                <a:gridCol w="2283194"/>
                <a:gridCol w="1056550"/>
                <a:gridCol w="1513891"/>
              </a:tblGrid>
              <a:tr h="647224">
                <a:tc>
                  <a:txBody>
                    <a:bodyPr/>
                    <a:lstStyle/>
                    <a:p>
                      <a:r>
                        <a:rPr lang="fr-FR" sz="1600" spc="-100" baseline="0" dirty="0" smtClean="0">
                          <a:latin typeface="Trebuchet MS" pitchFamily="34" charset="0"/>
                        </a:rPr>
                        <a:t>Manufacturer</a:t>
                      </a:r>
                      <a:endParaRPr lang="fr-FR" sz="1600" spc="-100" baseline="0" dirty="0"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rgbClr val="ACC91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spc="-100" baseline="0" dirty="0" smtClean="0">
                          <a:latin typeface="Trebuchet MS" pitchFamily="34" charset="0"/>
                        </a:rPr>
                        <a:t>Files</a:t>
                      </a:r>
                      <a:endParaRPr lang="fr-FR" sz="1600" spc="-100" baseline="0" dirty="0"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rgbClr val="ACC91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spc="-100" baseline="0" dirty="0" smtClean="0">
                          <a:latin typeface="Trebuchet MS" pitchFamily="34" charset="0"/>
                        </a:rPr>
                        <a:t>Protocol</a:t>
                      </a:r>
                      <a:endParaRPr lang="fr-FR" sz="1600" spc="-100" baseline="0" dirty="0"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rgbClr val="ACC91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spc="-100" baseline="0" dirty="0" err="1" smtClean="0">
                          <a:latin typeface="Trebuchet MS" pitchFamily="34" charset="0"/>
                        </a:rPr>
                        <a:t>Ncm</a:t>
                      </a:r>
                      <a:endParaRPr lang="fr-FR" sz="1600" spc="-100" baseline="0" dirty="0"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rgbClr val="ACC91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spc="-100" baseline="0" dirty="0" smtClean="0">
                          <a:latin typeface="Trebuchet MS" pitchFamily="34" charset="0"/>
                        </a:rPr>
                        <a:t>Speed </a:t>
                      </a:r>
                      <a:r>
                        <a:rPr lang="fr-FR" sz="1600" spc="-100" baseline="0" dirty="0" err="1" smtClean="0">
                          <a:latin typeface="Trebuchet MS" pitchFamily="34" charset="0"/>
                        </a:rPr>
                        <a:t>Rpm</a:t>
                      </a:r>
                      <a:endParaRPr lang="fr-FR" sz="1600" spc="-100" baseline="0" dirty="0"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rgbClr val="ACC915"/>
                    </a:solidFill>
                  </a:tcPr>
                </a:tc>
              </a:tr>
              <a:tr h="3059601">
                <a:tc>
                  <a:txBody>
                    <a:bodyPr/>
                    <a:lstStyle/>
                    <a:p>
                      <a:r>
                        <a:rPr lang="fr-FR" sz="1400" spc="-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Dentsply</a:t>
                      </a:r>
                      <a:endParaRPr lang="fr-FR" sz="1400" spc="-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  <a:p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VDW</a:t>
                      </a:r>
                      <a:endParaRPr lang="fr-FR" sz="14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pc="-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ProTaper</a:t>
                      </a:r>
                      <a:r>
                        <a:rPr lang="fr-FR" sz="1400" spc="-1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®</a:t>
                      </a:r>
                    </a:p>
                    <a:p>
                      <a:r>
                        <a:rPr lang="fr-FR" sz="1400" spc="-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Mtwo</a:t>
                      </a:r>
                      <a:endParaRPr lang="fr-FR" sz="1400" spc="-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  <a:p>
                      <a:endParaRPr lang="fr-FR" sz="1400" spc="-1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  <a:hlinkClick r:id="" action="ppaction://noaction"/>
                        </a:rPr>
                        <a:t>Click</a:t>
                      </a:r>
                      <a:r>
                        <a:rPr lang="fr-FR" sz="1400" i="1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  <a:hlinkClick r:id="" action="ppaction://noaction"/>
                        </a:rPr>
                        <a:t> to </a:t>
                      </a:r>
                      <a:r>
                        <a:rPr lang="fr-FR" sz="1400" i="1" spc="-1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  <a:hlinkClick r:id="" action="ppaction://noaction"/>
                        </a:rPr>
                        <a:t>enlarge</a:t>
                      </a:r>
                      <a:endParaRPr lang="fr-FR" sz="1400" i="1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3 - 4</a:t>
                      </a:r>
                    </a:p>
                    <a:p>
                      <a:pPr algn="l"/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1 - 1.5</a:t>
                      </a:r>
                    </a:p>
                    <a:p>
                      <a:pPr algn="l"/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1.5 - 2</a:t>
                      </a:r>
                    </a:p>
                    <a:p>
                      <a:pPr algn="l"/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2- 3</a:t>
                      </a:r>
                    </a:p>
                    <a:p>
                      <a:pPr algn="l"/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3 - 4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2 - 3</a:t>
                      </a:r>
                    </a:p>
                    <a:p>
                      <a:pPr algn="l"/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1.5 - 2</a:t>
                      </a:r>
                      <a:endParaRPr lang="fr-FR" sz="14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pc="-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itchFamily="34" charset="0"/>
                        </a:rPr>
                        <a:t>250</a:t>
                      </a:r>
                    </a:p>
                    <a:p>
                      <a:pPr algn="l"/>
                      <a:endParaRPr lang="fr-FR" sz="14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itchFamily="34" charset="0"/>
                      </a:endParaRPr>
                    </a:p>
                  </a:txBody>
                  <a:tcPr marL="91435" marR="91435" marT="45735" marB="4573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1766" name="Picture 4" descr="C:\Users\dpoli\Desktop\ptp protocol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5367361" cy="163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827088" y="4149725"/>
            <a:ext cx="831691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1050">
                <a:latin typeface="Trebuchet MS" pitchFamily="34" charset="0"/>
                <a:ea typeface="+mj-ea"/>
                <a:cs typeface="+mj-cs"/>
              </a:rPr>
              <a:t/>
            </a:r>
            <a:br>
              <a:rPr lang="fr-FR" sz="1050">
                <a:latin typeface="Trebuchet MS" pitchFamily="34" charset="0"/>
                <a:ea typeface="+mj-ea"/>
                <a:cs typeface="+mj-cs"/>
              </a:rPr>
            </a:br>
            <a:r>
              <a:rPr lang="en-US" sz="1050">
                <a:latin typeface="Trebuchet MS" pitchFamily="34" charset="0"/>
                <a:ea typeface="+mj-ea"/>
                <a:cs typeface="+mj-cs"/>
              </a:rPr>
              <a:t>S1: Enlargement of the coronal and middle third </a:t>
            </a:r>
            <a:br>
              <a:rPr lang="en-US" sz="1050">
                <a:latin typeface="Trebuchet MS" pitchFamily="34" charset="0"/>
                <a:ea typeface="+mj-ea"/>
                <a:cs typeface="+mj-cs"/>
              </a:rPr>
            </a:br>
            <a:r>
              <a:rPr lang="en-US" sz="1050">
                <a:latin typeface="Trebuchet MS" pitchFamily="34" charset="0"/>
                <a:ea typeface="+mj-ea"/>
                <a:cs typeface="+mj-cs"/>
              </a:rPr>
              <a:t>S2: Enlargement of the middle third and apical third</a:t>
            </a:r>
            <a:br>
              <a:rPr lang="en-US" sz="1050">
                <a:latin typeface="Trebuchet MS" pitchFamily="34" charset="0"/>
                <a:ea typeface="+mj-ea"/>
                <a:cs typeface="+mj-cs"/>
              </a:rPr>
            </a:br>
            <a:r>
              <a:rPr lang="en-US" sz="1050">
                <a:latin typeface="Trebuchet MS" pitchFamily="34" charset="0"/>
                <a:ea typeface="+mj-ea"/>
                <a:cs typeface="+mj-cs"/>
              </a:rPr>
              <a:t>SX: Relocate the coronaries entries (can replace S1 and S2 files for short canals)</a:t>
            </a:r>
            <a:br>
              <a:rPr lang="en-US" sz="1050">
                <a:latin typeface="Trebuchet MS" pitchFamily="34" charset="0"/>
                <a:ea typeface="+mj-ea"/>
                <a:cs typeface="+mj-cs"/>
              </a:rPr>
            </a:br>
            <a:r>
              <a:rPr lang="en-US" sz="1050">
                <a:latin typeface="Trebuchet MS" pitchFamily="34" charset="0"/>
                <a:ea typeface="+mj-ea"/>
                <a:cs typeface="+mj-cs"/>
              </a:rPr>
              <a:t>F: Files dedicated to the finishing on the apical zone (different tip diameter and taper)</a:t>
            </a:r>
            <a:r>
              <a:rPr lang="fr-FR" sz="1050">
                <a:latin typeface="Trebuchet MS" pitchFamily="34" charset="0"/>
                <a:ea typeface="+mj-ea"/>
                <a:cs typeface="+mj-cs"/>
              </a:rPr>
              <a:t/>
            </a:r>
            <a:br>
              <a:rPr lang="fr-FR" sz="1050">
                <a:latin typeface="Trebuchet MS" pitchFamily="34" charset="0"/>
                <a:ea typeface="+mj-ea"/>
                <a:cs typeface="+mj-cs"/>
              </a:rPr>
            </a:br>
            <a:r>
              <a:rPr lang="fr-FR" sz="1400">
                <a:latin typeface="Trebuchet MS" pitchFamily="34" charset="0"/>
                <a:ea typeface="+mj-ea"/>
                <a:cs typeface="+mj-cs"/>
              </a:rPr>
              <a:t/>
            </a:r>
            <a:br>
              <a:rPr lang="fr-FR" sz="1400">
                <a:latin typeface="Trebuchet MS" pitchFamily="34" charset="0"/>
                <a:ea typeface="+mj-ea"/>
                <a:cs typeface="+mj-cs"/>
              </a:rPr>
            </a:br>
            <a:r>
              <a:rPr lang="fr-FR" sz="1400" b="1" u="sng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Basic protocol (3 to 4 Protapers):</a:t>
            </a:r>
            <a:r>
              <a:rPr lang="fr-FR" sz="1400">
                <a:latin typeface="Trebuchet MS" pitchFamily="34" charset="0"/>
                <a:ea typeface="+mj-ea"/>
                <a:cs typeface="+mj-cs"/>
              </a:rPr>
              <a:t/>
            </a:r>
            <a:br>
              <a:rPr lang="fr-FR" sz="1400">
                <a:latin typeface="Trebuchet MS" pitchFamily="34" charset="0"/>
                <a:ea typeface="+mj-ea"/>
                <a:cs typeface="+mj-cs"/>
              </a:rPr>
            </a:br>
            <a:r>
              <a:rPr lang="en-US" sz="1400" b="1">
                <a:solidFill>
                  <a:srgbClr val="ACC915"/>
                </a:solidFill>
                <a:latin typeface="Trebuchet MS" pitchFamily="34" charset="0"/>
                <a:ea typeface="+mj-ea"/>
                <a:cs typeface="+mj-cs"/>
              </a:rPr>
              <a:t>1.</a:t>
            </a:r>
            <a:r>
              <a:rPr lang="en-US" sz="1400">
                <a:latin typeface="Trebuchet MS" pitchFamily="34" charset="0"/>
                <a:ea typeface="+mj-ea"/>
                <a:cs typeface="+mj-cs"/>
              </a:rPr>
              <a:t> K10/K15 files for canal exploration </a:t>
            </a:r>
            <a:r>
              <a:rPr lang="en-US" sz="1400" b="1">
                <a:solidFill>
                  <a:srgbClr val="ACC915"/>
                </a:solidFill>
                <a:latin typeface="Trebuchet MS" pitchFamily="34" charset="0"/>
                <a:ea typeface="+mj-ea"/>
                <a:cs typeface="+mj-cs"/>
              </a:rPr>
              <a:t>2.</a:t>
            </a:r>
            <a:r>
              <a:rPr lang="en-US" sz="1400">
                <a:latin typeface="Trebuchet MS" pitchFamily="34" charset="0"/>
                <a:ea typeface="+mj-ea"/>
                <a:cs typeface="+mj-cs"/>
              </a:rPr>
              <a:t> S1 to the manual file insertion length </a:t>
            </a:r>
            <a:br>
              <a:rPr lang="en-US" sz="1400">
                <a:latin typeface="Trebuchet MS" pitchFamily="34" charset="0"/>
                <a:ea typeface="+mj-ea"/>
                <a:cs typeface="+mj-cs"/>
              </a:rPr>
            </a:br>
            <a:r>
              <a:rPr lang="en-US" sz="1400" b="1">
                <a:solidFill>
                  <a:srgbClr val="ACC915"/>
                </a:solidFill>
                <a:latin typeface="Trebuchet MS" pitchFamily="34" charset="0"/>
                <a:ea typeface="+mj-ea"/>
                <a:cs typeface="+mj-cs"/>
              </a:rPr>
              <a:t>3.</a:t>
            </a:r>
            <a:r>
              <a:rPr lang="en-US" sz="1400">
                <a:latin typeface="Trebuchet MS" pitchFamily="34" charset="0"/>
                <a:ea typeface="+mj-ea"/>
                <a:cs typeface="+mj-cs"/>
              </a:rPr>
              <a:t> Manual file to the apical third </a:t>
            </a:r>
            <a:r>
              <a:rPr lang="en-US" sz="1400" b="1">
                <a:solidFill>
                  <a:srgbClr val="ACC915"/>
                </a:solidFill>
                <a:latin typeface="Trebuchet MS" pitchFamily="34" charset="0"/>
                <a:ea typeface="+mj-ea"/>
                <a:cs typeface="+mj-cs"/>
              </a:rPr>
              <a:t>4.</a:t>
            </a:r>
            <a:r>
              <a:rPr lang="en-US" sz="1400">
                <a:latin typeface="Trebuchet MS" pitchFamily="34" charset="0"/>
                <a:ea typeface="+mj-ea"/>
                <a:cs typeface="+mj-cs"/>
              </a:rPr>
              <a:t> S1 to the working length (WL)</a:t>
            </a:r>
            <a:br>
              <a:rPr lang="en-US" sz="1400">
                <a:latin typeface="Trebuchet MS" pitchFamily="34" charset="0"/>
                <a:ea typeface="+mj-ea"/>
                <a:cs typeface="+mj-cs"/>
              </a:rPr>
            </a:br>
            <a:r>
              <a:rPr lang="en-US" sz="1400" b="1">
                <a:solidFill>
                  <a:srgbClr val="ACC915"/>
                </a:solidFill>
                <a:latin typeface="Trebuchet MS" pitchFamily="34" charset="0"/>
                <a:ea typeface="+mj-ea"/>
                <a:cs typeface="+mj-cs"/>
              </a:rPr>
              <a:t>5.</a:t>
            </a:r>
            <a:r>
              <a:rPr lang="en-US" sz="1400">
                <a:latin typeface="Trebuchet MS" pitchFamily="34" charset="0"/>
                <a:ea typeface="+mj-ea"/>
                <a:cs typeface="+mj-cs"/>
              </a:rPr>
              <a:t> S2 to the WL </a:t>
            </a:r>
            <a:r>
              <a:rPr lang="en-US" sz="1400" b="1">
                <a:solidFill>
                  <a:srgbClr val="ACC915"/>
                </a:solidFill>
                <a:latin typeface="Trebuchet MS" pitchFamily="34" charset="0"/>
                <a:ea typeface="+mj-ea"/>
                <a:cs typeface="+mj-cs"/>
              </a:rPr>
              <a:t>6.</a:t>
            </a:r>
            <a:r>
              <a:rPr lang="en-US" sz="1400">
                <a:latin typeface="Trebuchet MS" pitchFamily="34" charset="0"/>
                <a:ea typeface="+mj-ea"/>
                <a:cs typeface="+mj-cs"/>
              </a:rPr>
              <a:t> F1 to the WL</a:t>
            </a:r>
            <a:endParaRPr lang="en-US" sz="140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6" name="ZoneTexte 16"/>
          <p:cNvSpPr txBox="1"/>
          <p:nvPr/>
        </p:nvSpPr>
        <p:spPr>
          <a:xfrm>
            <a:off x="827088" y="-26988"/>
            <a:ext cx="8316912" cy="7683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dirty="0" err="1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ProTaper</a:t>
            </a:r>
            <a:endParaRPr lang="fr-FR" sz="44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32772" name="Image 6" descr="Protaper g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836613"/>
            <a:ext cx="6745287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contenu 2"/>
          <p:cNvSpPr>
            <a:spLocks noGrp="1"/>
          </p:cNvSpPr>
          <p:nvPr>
            <p:ph idx="1"/>
          </p:nvPr>
        </p:nvSpPr>
        <p:spPr>
          <a:xfrm>
            <a:off x="827088" y="1773238"/>
            <a:ext cx="8316912" cy="489585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hr-H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Ciklički zamor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	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Igla se deformira zbog kompresije i tenzije pri pokretu u zakrivljenim kanalima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File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is deformed due to tension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and</a:t>
            </a:r>
            <a:endParaRPr lang="en-US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Tor</a:t>
            </a:r>
            <a:r>
              <a:rPr lang="hr-H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zija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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Vrh igle je zaglavljen u kanali a tzv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contra-angle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se nastavlja rotirati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.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sym typeface="Wingdings" pitchFamily="2" charset="2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sym typeface="Wingdings" pitchFamily="2" charset="2"/>
              </a:rPr>
              <a:t>	</a:t>
            </a:r>
          </a:p>
        </p:txBody>
      </p:sp>
      <p:sp>
        <p:nvSpPr>
          <p:cNvPr id="4" name="ZoneTexte 16"/>
          <p:cNvSpPr txBox="1"/>
          <p:nvPr/>
        </p:nvSpPr>
        <p:spPr>
          <a:xfrm>
            <a:off x="827088" y="-26988"/>
            <a:ext cx="8316912" cy="7683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Fra</a:t>
            </a:r>
            <a:r>
              <a:rPr lang="hr-HR" sz="4400" dirty="0" smtClean="0">
                <a:solidFill>
                  <a:srgbClr val="ACC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kture </a:t>
            </a:r>
            <a:endParaRPr lang="fr-FR" sz="4400" dirty="0">
              <a:solidFill>
                <a:srgbClr val="ACC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535665" y="-451075"/>
            <a:ext cx="1392555" cy="3824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989" name="Image 4" descr="video logo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1484313"/>
            <a:ext cx="863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8553</TotalTime>
  <Words>374</Words>
  <Application>Microsoft Office PowerPoint</Application>
  <PresentationFormat>On-screen Show (4:3)</PresentationFormat>
  <Paragraphs>139</Paragraphs>
  <Slides>12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11</cp:revision>
  <dcterms:created xsi:type="dcterms:W3CDTF">2015-05-25T21:36:54Z</dcterms:created>
  <dcterms:modified xsi:type="dcterms:W3CDTF">2015-05-31T20:10:29Z</dcterms:modified>
</cp:coreProperties>
</file>