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75" r:id="rId12"/>
    <p:sldId id="269" r:id="rId13"/>
    <p:sldId id="265" r:id="rId14"/>
    <p:sldId id="272" r:id="rId15"/>
    <p:sldId id="274" r:id="rId16"/>
    <p:sldId id="276" r:id="rId17"/>
    <p:sldId id="273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A4-26B5-41AE-A42D-8986FDF6B333}" type="datetimeFigureOut">
              <a:rPr lang="sr-Latn-CS" smtClean="0"/>
              <a:t>4.10.2014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4D7A-4749-48F2-B9BE-061AC86E79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A4-26B5-41AE-A42D-8986FDF6B333}" type="datetimeFigureOut">
              <a:rPr lang="sr-Latn-CS" smtClean="0"/>
              <a:t>4.10.2014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4D7A-4749-48F2-B9BE-061AC86E79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A4-26B5-41AE-A42D-8986FDF6B333}" type="datetimeFigureOut">
              <a:rPr lang="sr-Latn-CS" smtClean="0"/>
              <a:t>4.10.2014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4D7A-4749-48F2-B9BE-061AC86E79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A4-26B5-41AE-A42D-8986FDF6B333}" type="datetimeFigureOut">
              <a:rPr lang="sr-Latn-CS" smtClean="0"/>
              <a:t>4.10.2014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4D7A-4749-48F2-B9BE-061AC86E79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A4-26B5-41AE-A42D-8986FDF6B333}" type="datetimeFigureOut">
              <a:rPr lang="sr-Latn-CS" smtClean="0"/>
              <a:t>4.10.2014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4D7A-4749-48F2-B9BE-061AC86E79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A4-26B5-41AE-A42D-8986FDF6B333}" type="datetimeFigureOut">
              <a:rPr lang="sr-Latn-CS" smtClean="0"/>
              <a:t>4.10.2014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4D7A-4749-48F2-B9BE-061AC86E79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A4-26B5-41AE-A42D-8986FDF6B333}" type="datetimeFigureOut">
              <a:rPr lang="sr-Latn-CS" smtClean="0"/>
              <a:t>4.10.2014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4D7A-4749-48F2-B9BE-061AC86E79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A4-26B5-41AE-A42D-8986FDF6B333}" type="datetimeFigureOut">
              <a:rPr lang="sr-Latn-CS" smtClean="0"/>
              <a:t>4.10.2014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4D7A-4749-48F2-B9BE-061AC86E79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A4-26B5-41AE-A42D-8986FDF6B333}" type="datetimeFigureOut">
              <a:rPr lang="sr-Latn-CS" smtClean="0"/>
              <a:t>4.10.2014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4D7A-4749-48F2-B9BE-061AC86E79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A4-26B5-41AE-A42D-8986FDF6B333}" type="datetimeFigureOut">
              <a:rPr lang="sr-Latn-CS" smtClean="0"/>
              <a:t>4.10.2014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4D7A-4749-48F2-B9BE-061AC86E79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78A4-26B5-41AE-A42D-8986FDF6B333}" type="datetimeFigureOut">
              <a:rPr lang="sr-Latn-CS" smtClean="0"/>
              <a:t>4.10.2014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C4D7A-4749-48F2-B9BE-061AC86E792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278A4-26B5-41AE-A42D-8986FDF6B333}" type="datetimeFigureOut">
              <a:rPr lang="sr-Latn-CS" smtClean="0"/>
              <a:t>4.10.2014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C4D7A-4749-48F2-B9BE-061AC86E792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VRSTE FILMOVA I </a:t>
            </a:r>
            <a:r>
              <a:rPr lang="hr-HR" dirty="0" smtClean="0"/>
              <a:t>NAČINI </a:t>
            </a:r>
            <a:r>
              <a:rPr lang="hr-HR" dirty="0"/>
              <a:t>SNIMANJA ZUBNOG RENDGENOGRAMA </a:t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latin typeface="Times New Roman" pitchFamily="18" charset="0"/>
              </a:rPr>
              <a:t>Z</a:t>
            </a:r>
            <a:r>
              <a:rPr lang="hr-HR" noProof="1">
                <a:latin typeface="Times New Roman" pitchFamily="18" charset="0"/>
              </a:rPr>
              <a:t>akon ortoprojekcije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772400" cy="4114800"/>
          </a:xfrm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 fontScale="85000" lnSpcReduction="20000"/>
          </a:bodyPr>
          <a:lstStyle/>
          <a:p>
            <a:r>
              <a:rPr lang="hr-HR" sz="2800" noProof="1">
                <a:latin typeface="Times New Roman" pitchFamily="18" charset="0"/>
              </a:rPr>
              <a:t>centralna zraka mora </a:t>
            </a:r>
            <a:r>
              <a:rPr lang="hr-HR" sz="2800" noProof="1">
                <a:latin typeface="Times New Roman" pitchFamily="18" charset="0"/>
              </a:rPr>
              <a:t>biti </a:t>
            </a:r>
            <a:r>
              <a:rPr lang="hr-HR" sz="2800" noProof="1" smtClean="0">
                <a:latin typeface="Times New Roman" pitchFamily="18" charset="0"/>
              </a:rPr>
              <a:t>okomita na </a:t>
            </a:r>
            <a:r>
              <a:rPr lang="hr-HR" sz="2800" noProof="1">
                <a:latin typeface="Times New Roman" pitchFamily="18" charset="0"/>
              </a:rPr>
              <a:t>ravninu koja spaja bukalne plohe dva susjedna </a:t>
            </a:r>
            <a:r>
              <a:rPr lang="hr-HR" sz="2800" noProof="1">
                <a:latin typeface="Times New Roman" pitchFamily="18" charset="0"/>
              </a:rPr>
              <a:t>snimana </a:t>
            </a:r>
            <a:r>
              <a:rPr lang="hr-HR" sz="2800" noProof="1" smtClean="0">
                <a:latin typeface="Times New Roman" pitchFamily="18" charset="0"/>
              </a:rPr>
              <a:t>zuba</a:t>
            </a:r>
          </a:p>
          <a:p>
            <a:pPr>
              <a:buNone/>
            </a:pPr>
            <a:endParaRPr lang="hr-HR" sz="2800" noProof="1" smtClean="0">
              <a:latin typeface="Times New Roman" pitchFamily="18" charset="0"/>
            </a:endParaRPr>
          </a:p>
          <a:p>
            <a:r>
              <a:rPr lang="hr-HR" sz="2800" dirty="0"/>
              <a:t>Da bi se izbjeglo </a:t>
            </a:r>
            <a:r>
              <a:rPr lang="hr-HR" sz="2800" dirty="0" smtClean="0"/>
              <a:t>preklapanje </a:t>
            </a:r>
            <a:r>
              <a:rPr lang="hr-HR" sz="2800" dirty="0"/>
              <a:t>sjena </a:t>
            </a:r>
            <a:r>
              <a:rPr lang="hr-HR" sz="2800" dirty="0" smtClean="0"/>
              <a:t>zuba </a:t>
            </a:r>
            <a:r>
              <a:rPr lang="hr-HR" sz="2800" dirty="0"/>
              <a:t>na rendgenogramu mora biti zadovoljeno </a:t>
            </a:r>
            <a:r>
              <a:rPr lang="hr-HR" sz="2800" dirty="0" smtClean="0"/>
              <a:t>pravilo ortoprojekcije</a:t>
            </a:r>
            <a:r>
              <a:rPr lang="hr-HR" sz="2800" dirty="0"/>
              <a:t>.</a:t>
            </a:r>
          </a:p>
          <a:p>
            <a:endParaRPr lang="hr-HR" sz="2800" noProof="1">
              <a:latin typeface="Times New Roman" pitchFamily="18" charset="0"/>
            </a:endParaRPr>
          </a:p>
          <a:p>
            <a:r>
              <a:rPr lang="vi-VN" sz="2800" noProof="1">
                <a:latin typeface="Times New Roman" pitchFamily="18" charset="0"/>
              </a:rPr>
              <a:t>ciljati točno između dva zuba okomito na film </a:t>
            </a:r>
          </a:p>
          <a:p>
            <a:r>
              <a:rPr lang="vi-VN" sz="2800" noProof="1">
                <a:latin typeface="Times New Roman" pitchFamily="18" charset="0"/>
              </a:rPr>
              <a:t>poštovanje tog pravila sprječava međusobno prekrivanje kruna susjednih zuba na snimci</a:t>
            </a:r>
            <a:endParaRPr lang="hr-HR" sz="2800" dirty="0">
              <a:latin typeface="Times New Roman" pitchFamily="18" charset="0"/>
            </a:endParaRPr>
          </a:p>
          <a:p>
            <a:r>
              <a:rPr lang="hr-HR" sz="2800" dirty="0">
                <a:latin typeface="Times New Roman" pitchFamily="18" charset="0"/>
              </a:rPr>
              <a:t>k</a:t>
            </a:r>
            <a:r>
              <a:rPr lang="hr-HR" sz="2800" noProof="1">
                <a:latin typeface="Times New Roman" pitchFamily="18" charset="0"/>
              </a:rPr>
              <a:t>utovi horizontalnog otklona različiti za donju i gornju čeljust</a:t>
            </a:r>
            <a:r>
              <a:rPr lang="hr-HR" sz="2800" noProof="1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</a:t>
            </a:r>
            <a:r>
              <a:rPr lang="vi-VN" dirty="0" smtClean="0"/>
              <a:t>bog </a:t>
            </a:r>
            <a:r>
              <a:rPr lang="vi-VN" dirty="0"/>
              <a:t>anatomske </a:t>
            </a:r>
            <a:r>
              <a:rPr lang="vi-VN" dirty="0" smtClean="0"/>
              <a:t>građe </a:t>
            </a:r>
            <a:r>
              <a:rPr lang="vi-VN" dirty="0"/>
              <a:t>katkada je </a:t>
            </a:r>
            <a:r>
              <a:rPr lang="vi-VN" dirty="0" smtClean="0"/>
              <a:t>nemoguće </a:t>
            </a:r>
            <a:r>
              <a:rPr lang="vi-VN" dirty="0"/>
              <a:t>na jednom rendgenogramu prikazati pravilnu </a:t>
            </a:r>
            <a:r>
              <a:rPr lang="vi-VN" dirty="0" smtClean="0"/>
              <a:t>dužinu</a:t>
            </a:r>
            <a:r>
              <a:rPr lang="hr-HR" dirty="0" smtClean="0"/>
              <a:t> </a:t>
            </a:r>
            <a:r>
              <a:rPr lang="vi-VN" dirty="0" smtClean="0"/>
              <a:t>zubnih </a:t>
            </a:r>
            <a:r>
              <a:rPr lang="vi-VN" dirty="0"/>
              <a:t>korjenova bez prekrivanja pojedinih </a:t>
            </a:r>
            <a:r>
              <a:rPr lang="vi-VN" dirty="0" smtClean="0"/>
              <a:t>djelova. </a:t>
            </a:r>
            <a:endParaRPr lang="vi-VN" dirty="0"/>
          </a:p>
          <a:p>
            <a:r>
              <a:rPr lang="vi-VN" dirty="0"/>
              <a:t>Zbog divergencije korjenova u gornjoj molarnoj </a:t>
            </a:r>
            <a:r>
              <a:rPr lang="vi-VN" dirty="0" smtClean="0"/>
              <a:t>regiji </a:t>
            </a:r>
            <a:r>
              <a:rPr lang="vi-VN" dirty="0"/>
              <a:t>pravilna dužina bukalnih i lingvalnih korjenova </a:t>
            </a:r>
            <a:r>
              <a:rPr lang="vi-VN" dirty="0" smtClean="0"/>
              <a:t>ne </a:t>
            </a:r>
            <a:r>
              <a:rPr lang="vi-VN" dirty="0"/>
              <a:t>može biti </a:t>
            </a:r>
            <a:r>
              <a:rPr lang="vi-VN" dirty="0" smtClean="0"/>
              <a:t>prikazana </a:t>
            </a:r>
            <a:r>
              <a:rPr lang="vi-VN" dirty="0"/>
              <a:t>na istom filmu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horizangulM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7813" y="981075"/>
            <a:ext cx="6481762" cy="4862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ZAKON IZOMETRIJE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Za prikazivanje </a:t>
            </a:r>
            <a:r>
              <a:rPr lang="vi-VN" dirty="0" smtClean="0"/>
              <a:t>odgovarajuće </a:t>
            </a:r>
            <a:r>
              <a:rPr lang="vi-VN" dirty="0"/>
              <a:t>dužine zuba nužno je da je smjer rendgenskih </a:t>
            </a:r>
            <a:r>
              <a:rPr lang="vi-VN" dirty="0" smtClean="0"/>
              <a:t>zraka okomit </a:t>
            </a:r>
            <a:r>
              <a:rPr lang="vi-VN" dirty="0"/>
              <a:t>na imaginarnu </a:t>
            </a:r>
            <a:r>
              <a:rPr lang="vi-VN" dirty="0" smtClean="0"/>
              <a:t>liniju </a:t>
            </a:r>
            <a:r>
              <a:rPr lang="vi-VN" dirty="0"/>
              <a:t>koja </a:t>
            </a:r>
            <a:r>
              <a:rPr lang="vi-VN" dirty="0" smtClean="0"/>
              <a:t>siječe ku</a:t>
            </a:r>
            <a:r>
              <a:rPr lang="hr-HR" dirty="0" smtClean="0"/>
              <a:t>t </a:t>
            </a:r>
            <a:r>
              <a:rPr lang="vi-VN" dirty="0" smtClean="0"/>
              <a:t>između </a:t>
            </a:r>
            <a:r>
              <a:rPr lang="vi-VN" dirty="0"/>
              <a:t>površine filma i površine zuba.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latin typeface="Times New Roman" pitchFamily="18" charset="0"/>
              </a:rPr>
              <a:t>Zakon izometrije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1025"/>
            <a:ext cx="8229600" cy="4275138"/>
          </a:xfrm>
        </p:spPr>
        <p:txBody>
          <a:bodyPr/>
          <a:lstStyle/>
          <a:p>
            <a:r>
              <a:rPr lang="hr-HR" dirty="0">
                <a:latin typeface="Times New Roman" pitchFamily="18" charset="0"/>
              </a:rPr>
              <a:t>uvećanje, izobličenje sjene zbog divergencije </a:t>
            </a:r>
            <a:r>
              <a:rPr lang="hr-HR" dirty="0" smtClean="0">
                <a:latin typeface="Times New Roman" pitchFamily="18" charset="0"/>
              </a:rPr>
              <a:t>rtg </a:t>
            </a:r>
            <a:r>
              <a:rPr lang="hr-HR" dirty="0">
                <a:latin typeface="Times New Roman" pitchFamily="18" charset="0"/>
              </a:rPr>
              <a:t>zraka</a:t>
            </a:r>
          </a:p>
          <a:p>
            <a:r>
              <a:rPr lang="hr-HR" u="sng" dirty="0" smtClean="0">
                <a:latin typeface="Times New Roman" pitchFamily="18" charset="0"/>
              </a:rPr>
              <a:t>Cilj: dobiti </a:t>
            </a:r>
            <a:r>
              <a:rPr lang="hr-HR" u="sng" dirty="0">
                <a:latin typeface="Times New Roman" pitchFamily="18" charset="0"/>
              </a:rPr>
              <a:t>što realniju sliku</a:t>
            </a:r>
          </a:p>
          <a:p>
            <a:r>
              <a:rPr lang="hr-HR" dirty="0">
                <a:latin typeface="Times New Roman" pitchFamily="18" charset="0"/>
              </a:rPr>
              <a:t>odrediti vertikalni nagib </a:t>
            </a:r>
            <a:r>
              <a:rPr lang="hr-HR" dirty="0" smtClean="0">
                <a:latin typeface="Times New Roman" pitchFamily="18" charset="0"/>
              </a:rPr>
              <a:t>rtg </a:t>
            </a:r>
            <a:r>
              <a:rPr lang="hr-HR" dirty="0">
                <a:latin typeface="Times New Roman" pitchFamily="18" charset="0"/>
              </a:rPr>
              <a:t>cijevi</a:t>
            </a:r>
          </a:p>
          <a:p>
            <a:r>
              <a:rPr lang="hr-HR" dirty="0" smtClean="0">
                <a:latin typeface="Times New Roman" pitchFamily="18" charset="0"/>
              </a:rPr>
              <a:t>plastični </a:t>
            </a:r>
            <a:r>
              <a:rPr lang="hr-HR" dirty="0">
                <a:latin typeface="Times New Roman" pitchFamily="18" charset="0"/>
              </a:rPr>
              <a:t>nosač receptora slike ili bolesnik pridržava dentalni film svojim prstom 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kraćenje </a:t>
            </a:r>
            <a:r>
              <a:rPr lang="hr-HR" dirty="0"/>
              <a:t>zubne sjene nastaje zbog prevelike angulacije </a:t>
            </a:r>
            <a:r>
              <a:rPr lang="hr-HR" dirty="0" smtClean="0"/>
              <a:t>rentgentskih </a:t>
            </a:r>
            <a:r>
              <a:rPr lang="hr-HR" dirty="0"/>
              <a:t>zraka, dok </a:t>
            </a:r>
            <a:r>
              <a:rPr lang="hr-HR" dirty="0" smtClean="0"/>
              <a:t>izduženjezubne </a:t>
            </a:r>
            <a:r>
              <a:rPr lang="hr-HR" dirty="0"/>
              <a:t>sjene </a:t>
            </a:r>
            <a:r>
              <a:rPr lang="hr-HR" dirty="0" smtClean="0"/>
              <a:t>nastaje </a:t>
            </a:r>
            <a:r>
              <a:rPr lang="hr-HR" dirty="0"/>
              <a:t>zbog premale angulacije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r-HR" sz="2400" dirty="0" smtClean="0"/>
              <a:t> KUTEVI NAGIBA TUBUSA PREMA HORIZONTALNOJ RAVNINI ZA INTRAORALNU RETROALVEOLARNU SLIKU GORNJE I DONJE ČELJUSTI </a:t>
            </a:r>
            <a:r>
              <a:rPr lang="hr-HR" sz="2400" dirty="0" smtClean="0"/>
              <a:t>: </a:t>
            </a:r>
            <a:r>
              <a:rPr lang="hr-HR" sz="2400" dirty="0" smtClean="0"/>
              <a:t>IZOMETRIJA</a:t>
            </a:r>
            <a:endParaRPr lang="hr-HR" sz="2400" dirty="0"/>
          </a:p>
        </p:txBody>
      </p:sp>
      <p:pic>
        <p:nvPicPr>
          <p:cNvPr id="4" name="Content Placeholder 3" descr="izometrija.jpg"/>
          <p:cNvPicPr>
            <a:picLocks noGrp="1" noChangeAspect="1"/>
          </p:cNvPicPr>
          <p:nvPr>
            <p:ph idx="1"/>
          </p:nvPr>
        </p:nvPicPr>
        <p:blipFill>
          <a:blip r:embed="rId2"/>
          <a:srcRect t="20134" r="1845" b="14429"/>
          <a:stretch>
            <a:fillRect/>
          </a:stretch>
        </p:blipFill>
        <p:spPr>
          <a:xfrm>
            <a:off x="642910" y="2000240"/>
            <a:ext cx="7643866" cy="400052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79388" y="692150"/>
            <a:ext cx="8602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b="1">
                <a:latin typeface="Times New Roman" pitchFamily="18" charset="0"/>
              </a:rPr>
              <a:t>Efekt na sliku zbog različite odaljenosti izvora zračenja i objekta</a:t>
            </a: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349500"/>
            <a:ext cx="8929687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INTRAORALNE SNIMKE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Pojam intraoralnih radiografskih pregleda zubi i </a:t>
            </a:r>
            <a:r>
              <a:rPr lang="hr-HR" dirty="0" smtClean="0"/>
              <a:t>alveolarnog </a:t>
            </a:r>
            <a:r>
              <a:rPr lang="hr-HR" dirty="0"/>
              <a:t>grebena predmnijeva da se </a:t>
            </a:r>
            <a:r>
              <a:rPr lang="hr-HR" dirty="0" smtClean="0"/>
              <a:t>film nalazi </a:t>
            </a:r>
            <a:r>
              <a:rPr lang="hr-HR" dirty="0"/>
              <a:t>u </a:t>
            </a:r>
            <a:r>
              <a:rPr lang="hr-HR" dirty="0" smtClean="0"/>
              <a:t>ustima</a:t>
            </a:r>
            <a:r>
              <a:rPr lang="hr-HR" dirty="0"/>
              <a:t>. U </a:t>
            </a:r>
            <a:r>
              <a:rPr lang="hr-HR" dirty="0" smtClean="0"/>
              <a:t>širem </a:t>
            </a:r>
            <a:r>
              <a:rPr lang="hr-HR" dirty="0"/>
              <a:t>smislu intraoralne slike djele se na : </a:t>
            </a:r>
          </a:p>
          <a:p>
            <a:r>
              <a:rPr lang="hr-HR" dirty="0"/>
              <a:t>a) intraoralne retroalveolarne slike </a:t>
            </a:r>
          </a:p>
          <a:p>
            <a:r>
              <a:rPr lang="hr-HR" dirty="0"/>
              <a:t>b) slike sa ugrizom u traku </a:t>
            </a:r>
          </a:p>
          <a:p>
            <a:r>
              <a:rPr lang="hr-HR" dirty="0"/>
              <a:t>c) intraoralne zagrizne aksijalne slike </a:t>
            </a:r>
          </a:p>
          <a:p>
            <a:r>
              <a:rPr lang="hr-HR" dirty="0"/>
              <a:t>d) intraoralne zagrizne kose slike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Intraoralna radiografija </a:t>
            </a:r>
            <a:r>
              <a:rPr lang="hr-HR" dirty="0" smtClean="0"/>
              <a:t>najčešća </a:t>
            </a:r>
            <a:r>
              <a:rPr lang="hr-HR" dirty="0"/>
              <a:t>je radiologijska pretraga u zubnoj ambulanti. </a:t>
            </a:r>
            <a:r>
              <a:rPr lang="hr-HR" dirty="0" smtClean="0"/>
              <a:t>Intraoralna </a:t>
            </a:r>
            <a:r>
              <a:rPr lang="hr-HR" dirty="0"/>
              <a:t>retroalveolarna slika </a:t>
            </a:r>
            <a:r>
              <a:rPr lang="hr-HR" dirty="0" smtClean="0"/>
              <a:t>pokazuje </a:t>
            </a:r>
            <a:r>
              <a:rPr lang="hr-HR" dirty="0"/>
              <a:t>u cjelosti krunu, vrat i korijen zuba kao </a:t>
            </a:r>
            <a:r>
              <a:rPr lang="hr-HR" dirty="0" smtClean="0"/>
              <a:t>i </a:t>
            </a:r>
            <a:r>
              <a:rPr lang="hr-HR" dirty="0"/>
              <a:t>okolno koštamo tkivo </a:t>
            </a:r>
            <a:r>
              <a:rPr lang="hr-HR" dirty="0" smtClean="0"/>
              <a:t>uključujući </a:t>
            </a:r>
            <a:r>
              <a:rPr lang="hr-HR" dirty="0"/>
              <a:t>najmanje 2 do 3 mm alveolarne </a:t>
            </a:r>
            <a:r>
              <a:rPr lang="hr-HR" dirty="0" smtClean="0"/>
              <a:t>kosti </a:t>
            </a:r>
            <a:r>
              <a:rPr lang="hr-HR" dirty="0"/>
              <a:t>ispod vrha korjena.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r>
              <a:rPr lang="vi-VN" sz="2800" dirty="0"/>
              <a:t>Normalna intraoralna </a:t>
            </a:r>
            <a:r>
              <a:rPr lang="vi-VN" sz="2800" dirty="0" smtClean="0"/>
              <a:t>retroalveolarna slik</a:t>
            </a:r>
            <a:r>
              <a:rPr lang="hr-HR" sz="2800" dirty="0" smtClean="0"/>
              <a:t>a </a:t>
            </a:r>
            <a:r>
              <a:rPr lang="vi-VN" sz="2800" dirty="0" smtClean="0"/>
              <a:t>prikazuje </a:t>
            </a:r>
            <a:r>
              <a:rPr lang="vi-VN" sz="2800" dirty="0"/>
              <a:t>tanku linearnu </a:t>
            </a:r>
            <a:r>
              <a:rPr lang="vi-VN" sz="2800" dirty="0" smtClean="0"/>
              <a:t>intenzivnu </a:t>
            </a:r>
            <a:r>
              <a:rPr lang="vi-VN" sz="2800" dirty="0"/>
              <a:t>sjenu što </a:t>
            </a:r>
          </a:p>
          <a:p>
            <a:r>
              <a:rPr lang="vi-VN" sz="2800" dirty="0"/>
              <a:t>odgovara kortikalnoj kosti (lamina dura) </a:t>
            </a:r>
            <a:r>
              <a:rPr lang="vi-VN" sz="2800" dirty="0" smtClean="0"/>
              <a:t>koja</a:t>
            </a:r>
            <a:r>
              <a:rPr lang="hr-HR" sz="2800" dirty="0" smtClean="0"/>
              <a:t> </a:t>
            </a:r>
            <a:r>
              <a:rPr lang="vi-VN" sz="2800" dirty="0" smtClean="0"/>
              <a:t>okružuje </a:t>
            </a:r>
            <a:r>
              <a:rPr lang="vi-VN" sz="2800" dirty="0"/>
              <a:t>korijen zuba i od kojeg je </a:t>
            </a:r>
            <a:r>
              <a:rPr lang="vi-VN" sz="2800" dirty="0" smtClean="0"/>
              <a:t>odijeljen</a:t>
            </a:r>
            <a:r>
              <a:rPr lang="hr-HR" sz="2800" dirty="0" smtClean="0"/>
              <a:t>im </a:t>
            </a:r>
            <a:r>
              <a:rPr lang="vi-VN" sz="2800" dirty="0" smtClean="0"/>
              <a:t>diskretnim </a:t>
            </a:r>
            <a:r>
              <a:rPr lang="vi-VN" sz="2800" dirty="0"/>
              <a:t>transparentnim </a:t>
            </a:r>
            <a:r>
              <a:rPr lang="vi-VN" sz="2800" dirty="0" smtClean="0"/>
              <a:t>područjem </a:t>
            </a:r>
            <a:r>
              <a:rPr lang="vi-VN" sz="2800" dirty="0"/>
              <a:t>debljine do 0,5 mm do 2.2 mm u promjeru. Ovo </a:t>
            </a:r>
            <a:r>
              <a:rPr lang="vi-VN" sz="2800" dirty="0" smtClean="0"/>
              <a:t>predstavlja </a:t>
            </a:r>
            <a:r>
              <a:rPr lang="vi-VN" sz="2800" dirty="0"/>
              <a:t>periodontalni ligament odnosno </a:t>
            </a:r>
            <a:r>
              <a:rPr lang="vi-VN" sz="2800" dirty="0" smtClean="0"/>
              <a:t>periodontalnu </a:t>
            </a:r>
            <a:endParaRPr lang="vi-VN" sz="2800" dirty="0"/>
          </a:p>
          <a:p>
            <a:r>
              <a:rPr lang="vi-VN" sz="2800" dirty="0"/>
              <a:t>membranu. Kost </a:t>
            </a:r>
            <a:r>
              <a:rPr lang="vi-VN" sz="2800" dirty="0" smtClean="0"/>
              <a:t>između </a:t>
            </a:r>
            <a:r>
              <a:rPr lang="vi-VN" sz="2800" dirty="0"/>
              <a:t>korjenova naziva se intraradikularna kost. Kost </a:t>
            </a:r>
            <a:r>
              <a:rPr lang="vi-VN" sz="2800" dirty="0" smtClean="0"/>
              <a:t>između korjenov</a:t>
            </a:r>
            <a:r>
              <a:rPr lang="hr-HR" sz="2800" dirty="0" smtClean="0"/>
              <a:t>a </a:t>
            </a:r>
            <a:r>
              <a:rPr lang="vi-VN" sz="2800" dirty="0" smtClean="0"/>
              <a:t>preležećih </a:t>
            </a:r>
            <a:r>
              <a:rPr lang="vi-VN" sz="2800" dirty="0"/>
              <a:t>zuba naziva se </a:t>
            </a:r>
          </a:p>
          <a:p>
            <a:r>
              <a:rPr lang="vi-VN" sz="2800" dirty="0"/>
              <a:t>interseptalna kost. Lamina dura dosiže do </a:t>
            </a:r>
            <a:r>
              <a:rPr lang="vi-VN" sz="2800" dirty="0" smtClean="0"/>
              <a:t>nivoa</a:t>
            </a:r>
            <a:r>
              <a:rPr lang="hr-HR" sz="2800" dirty="0" smtClean="0"/>
              <a:t> </a:t>
            </a:r>
            <a:r>
              <a:rPr lang="vi-VN" sz="2800" dirty="0" smtClean="0"/>
              <a:t>d</a:t>
            </a:r>
            <a:r>
              <a:rPr lang="hr-HR" sz="2800" dirty="0" smtClean="0"/>
              <a:t>o</a:t>
            </a:r>
            <a:r>
              <a:rPr lang="vi-VN" sz="2800" dirty="0" smtClean="0"/>
              <a:t> približno </a:t>
            </a:r>
            <a:r>
              <a:rPr lang="vi-VN" sz="2800" dirty="0"/>
              <a:t>4 mm ispod caklinskog-cementnog </a:t>
            </a:r>
            <a:r>
              <a:rPr lang="vi-VN" sz="2800" dirty="0" smtClean="0"/>
              <a:t>spoja</a:t>
            </a:r>
            <a:endParaRPr lang="hr-HR" sz="2800" dirty="0" smtClean="0"/>
          </a:p>
          <a:p>
            <a:endParaRPr lang="hr-H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Širenje periodontalnog ligamenta i gubitak lamine dure rani su znakovi rubne periodontalne bolesti ili</a:t>
            </a:r>
            <a:r>
              <a:rPr lang="hr-HR" dirty="0" smtClean="0"/>
              <a:t> </a:t>
            </a:r>
            <a:r>
              <a:rPr lang="vi-VN" dirty="0" smtClean="0"/>
              <a:t>periapikalne patologije. Spongiozni prostori unutar interseptalne kosti mogu se u takvim slučajevima povećati.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INTRAORALNE TEHNIKE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INTRAORALNA RETROALVEOLARNA SLIKA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Picture 3" descr="dental-xray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357430"/>
            <a:ext cx="5422900" cy="4064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62500" lnSpcReduction="20000"/>
          </a:bodyPr>
          <a:lstStyle/>
          <a:p>
            <a:r>
              <a:rPr lang="hr-HR" sz="5100" dirty="0"/>
              <a:t>Temeljna tehnika za slikanje zubnog rendgenograma </a:t>
            </a:r>
            <a:r>
              <a:rPr lang="hr-HR" sz="5100" dirty="0" smtClean="0"/>
              <a:t>je </a:t>
            </a:r>
            <a:r>
              <a:rPr lang="hr-HR" sz="5100" dirty="0"/>
              <a:t>intraoralna retroalveolarna slika s filmom </a:t>
            </a:r>
            <a:r>
              <a:rPr lang="hr-HR" sz="5100" dirty="0" smtClean="0"/>
              <a:t>veličine </a:t>
            </a:r>
            <a:r>
              <a:rPr lang="hr-HR" sz="5100" dirty="0"/>
              <a:t>2x3 i </a:t>
            </a:r>
            <a:r>
              <a:rPr lang="hr-HR" sz="5100" dirty="0" smtClean="0"/>
              <a:t>3x4 </a:t>
            </a:r>
            <a:r>
              <a:rPr lang="hr-HR" sz="5100" dirty="0"/>
              <a:t>cm na kojoj su prikazana dva do tri zuba</a:t>
            </a:r>
            <a:r>
              <a:rPr lang="hr-HR" sz="5100" dirty="0" smtClean="0"/>
              <a:t>.</a:t>
            </a:r>
          </a:p>
          <a:p>
            <a:r>
              <a:rPr lang="hr-HR" sz="5100" dirty="0" smtClean="0"/>
              <a:t> </a:t>
            </a:r>
            <a:r>
              <a:rPr lang="hr-HR" sz="5100" dirty="0"/>
              <a:t>Za </a:t>
            </a:r>
            <a:r>
              <a:rPr lang="hr-HR" sz="5100" dirty="0" smtClean="0"/>
              <a:t>incizive </a:t>
            </a:r>
            <a:r>
              <a:rPr lang="hr-HR" sz="5100" dirty="0"/>
              <a:t>i kanine filmovi se postavljaju </a:t>
            </a:r>
            <a:r>
              <a:rPr lang="hr-HR" sz="5100" dirty="0" smtClean="0"/>
              <a:t>uspravno</a:t>
            </a:r>
          </a:p>
          <a:p>
            <a:r>
              <a:rPr lang="hr-HR" sz="5100" dirty="0" smtClean="0"/>
              <a:t> za </a:t>
            </a:r>
            <a:r>
              <a:rPr lang="hr-HR" sz="5100" dirty="0"/>
              <a:t>prikaz </a:t>
            </a:r>
            <a:r>
              <a:rPr lang="hr-HR" sz="5100" dirty="0" smtClean="0"/>
              <a:t>premolara</a:t>
            </a:r>
            <a:r>
              <a:rPr lang="hr-HR" sz="5100" dirty="0"/>
              <a:t>, i molara filmovi su u ustima smješteni </a:t>
            </a:r>
            <a:r>
              <a:rPr lang="hr-HR" sz="5100" dirty="0" smtClean="0"/>
              <a:t>poprečno </a:t>
            </a:r>
            <a:r>
              <a:rPr lang="hr-HR" sz="5100" dirty="0"/>
              <a:t>dužom osovinom. </a:t>
            </a:r>
            <a:endParaRPr lang="hr-HR" sz="5100" dirty="0" smtClean="0"/>
          </a:p>
          <a:p>
            <a:r>
              <a:rPr lang="hr-HR" sz="5100" dirty="0" smtClean="0"/>
              <a:t>Intraoralnim </a:t>
            </a:r>
            <a:r>
              <a:rPr lang="hr-HR" sz="5100" dirty="0"/>
              <a:t>retroalveolarnim </a:t>
            </a:r>
            <a:r>
              <a:rPr lang="hr-HR" sz="5100" dirty="0" smtClean="0"/>
              <a:t>filmom prikazuje </a:t>
            </a:r>
            <a:r>
              <a:rPr lang="hr-HR" sz="5100" dirty="0"/>
              <a:t>se zub u cijeloj svojoj dužini sa </a:t>
            </a:r>
            <a:r>
              <a:rPr lang="hr-HR" sz="5100" dirty="0" smtClean="0"/>
              <a:t>prikazom krune,vrata i korijena zuba. Ova </a:t>
            </a:r>
            <a:r>
              <a:rPr lang="hr-HR" sz="4500" dirty="0" smtClean="0"/>
              <a:t>tehnika omogućuje </a:t>
            </a:r>
            <a:r>
              <a:rPr lang="hr-HR" sz="4500" dirty="0"/>
              <a:t>detaljnu </a:t>
            </a:r>
            <a:r>
              <a:rPr lang="hr-HR" sz="4500" dirty="0" smtClean="0"/>
              <a:t>analizu </a:t>
            </a:r>
            <a:r>
              <a:rPr lang="hr-HR" sz="4500" dirty="0"/>
              <a:t>zuba i okolne koštane strukture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Indikacije za intraoralnu retroalveolarnu sliku su:</a:t>
            </a:r>
          </a:p>
          <a:p>
            <a:r>
              <a:rPr lang="hr-HR" dirty="0"/>
              <a:t>1. Patološke promjene krune, vrata i korijena zuba.</a:t>
            </a:r>
          </a:p>
          <a:p>
            <a:r>
              <a:rPr lang="hr-HR" dirty="0"/>
              <a:t>2. Traumatske povrede zuba. </a:t>
            </a:r>
          </a:p>
          <a:p>
            <a:r>
              <a:rPr lang="hr-HR" dirty="0"/>
              <a:t>3. Anomalije zuba. </a:t>
            </a:r>
          </a:p>
          <a:p>
            <a:r>
              <a:rPr lang="hr-HR" dirty="0"/>
              <a:t>4. Kontrola terapeutskih postupaka (punjenje </a:t>
            </a:r>
            <a:r>
              <a:rPr lang="hr-HR" dirty="0" smtClean="0"/>
              <a:t>korijenskih </a:t>
            </a:r>
            <a:r>
              <a:rPr lang="hr-HR" dirty="0"/>
              <a:t>kanala, resekcija korijena zuba). </a:t>
            </a:r>
          </a:p>
          <a:p>
            <a:r>
              <a:rPr lang="hr-HR" dirty="0"/>
              <a:t>5. Analiza </a:t>
            </a:r>
            <a:r>
              <a:rPr lang="hr-HR" dirty="0" smtClean="0"/>
              <a:t>priležećih </a:t>
            </a:r>
            <a:r>
              <a:rPr lang="hr-HR" dirty="0"/>
              <a:t>koštanih struktura (periodontalna membrana, </a:t>
            </a:r>
            <a:r>
              <a:rPr lang="hr-HR" dirty="0" smtClean="0"/>
              <a:t>lamina </a:t>
            </a:r>
            <a:r>
              <a:rPr lang="hr-HR" dirty="0"/>
              <a:t>dura, interdentalna septa).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PRAVILO ORTOPROJEKCIJE I IZOMETRIJE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/>
              <a:t>Obzirom su zubi u gornjoj i donjoj </a:t>
            </a:r>
            <a:r>
              <a:rPr lang="vi-VN" dirty="0" smtClean="0"/>
              <a:t>čeljusti </a:t>
            </a:r>
            <a:r>
              <a:rPr lang="vi-VN" dirty="0"/>
              <a:t>smješteni pod </a:t>
            </a:r>
            <a:r>
              <a:rPr lang="vi-VN" dirty="0" smtClean="0"/>
              <a:t>određenim </a:t>
            </a:r>
            <a:r>
              <a:rPr lang="vi-VN" dirty="0"/>
              <a:t>kutem u odnosu na horizontalnu i sagitalnu </a:t>
            </a:r>
            <a:r>
              <a:rPr lang="vi-VN" dirty="0" smtClean="0"/>
              <a:t>ravninu</a:t>
            </a:r>
            <a:r>
              <a:rPr lang="vi-VN" dirty="0"/>
              <a:t>, kod slikanja je važno ove </a:t>
            </a:r>
            <a:r>
              <a:rPr lang="vi-VN" dirty="0" smtClean="0"/>
              <a:t>činjenice </a:t>
            </a:r>
            <a:r>
              <a:rPr lang="vi-VN" dirty="0"/>
              <a:t>uzeti u obzir da bi se na rendgenogramu </a:t>
            </a:r>
            <a:r>
              <a:rPr lang="vi-VN" dirty="0" smtClean="0"/>
              <a:t>dobila odgovarajuća veličina </a:t>
            </a:r>
            <a:r>
              <a:rPr lang="vi-VN" dirty="0"/>
              <a:t>i </a:t>
            </a:r>
            <a:r>
              <a:rPr lang="vi-VN" dirty="0" smtClean="0"/>
              <a:t>izgled </a:t>
            </a:r>
            <a:r>
              <a:rPr lang="vi-VN" dirty="0"/>
              <a:t>zuba.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</TotalTime>
  <Words>599</Words>
  <Application>Microsoft Office PowerPoint</Application>
  <PresentationFormat>On-screen Show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VRSTE FILMOVA I NAČINI SNIMANJA ZUBNOG RENDGENOGRAMA  </vt:lpstr>
      <vt:lpstr>INTRAORALNE SNIMKE </vt:lpstr>
      <vt:lpstr>Slide 3</vt:lpstr>
      <vt:lpstr>Slide 4</vt:lpstr>
      <vt:lpstr>Slide 5</vt:lpstr>
      <vt:lpstr>INTRAORALNE TEHNIKE</vt:lpstr>
      <vt:lpstr>Slide 7</vt:lpstr>
      <vt:lpstr>Slide 8</vt:lpstr>
      <vt:lpstr>PRAVILO ORTOPROJEKCIJE I IZOMETRIJE</vt:lpstr>
      <vt:lpstr>Zakon ortoprojekcije</vt:lpstr>
      <vt:lpstr>Slide 11</vt:lpstr>
      <vt:lpstr>Slide 12</vt:lpstr>
      <vt:lpstr>ZAKON IZOMETRIJE </vt:lpstr>
      <vt:lpstr>Zakon izometrije</vt:lpstr>
      <vt:lpstr>Slide 15</vt:lpstr>
      <vt:lpstr> KUTEVI NAGIBA TUBUSA PREMA HORIZONTALNOJ RAVNINI ZA INTRAORALNU RETROALVEOLARNU SLIKU GORNJE I DONJE ČELJUSTI : IZOMETRIJA</vt:lpstr>
      <vt:lpstr>Slide 17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VRSTE FILMOVA I NAČINI SNIMANJA ZUBNOG RENDGENOGRAMA</dc:title>
  <dc:creator>Korisnik</dc:creator>
  <cp:lastModifiedBy>Korisnik</cp:lastModifiedBy>
  <cp:revision>103</cp:revision>
  <dcterms:created xsi:type="dcterms:W3CDTF">2014-10-04T21:33:38Z</dcterms:created>
  <dcterms:modified xsi:type="dcterms:W3CDTF">2014-10-06T22:22:15Z</dcterms:modified>
</cp:coreProperties>
</file>