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E74F-82C9-4CFD-B86E-AB3CFCC6978D}" type="datetimeFigureOut">
              <a:rPr lang="sr-Latn-CS" smtClean="0"/>
              <a:t>7.12.2014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C67F-B295-4CA3-BEA1-9794A0DF271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E74F-82C9-4CFD-B86E-AB3CFCC6978D}" type="datetimeFigureOut">
              <a:rPr lang="sr-Latn-CS" smtClean="0"/>
              <a:t>7.12.2014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C67F-B295-4CA3-BEA1-9794A0DF271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E74F-82C9-4CFD-B86E-AB3CFCC6978D}" type="datetimeFigureOut">
              <a:rPr lang="sr-Latn-CS" smtClean="0"/>
              <a:t>7.12.2014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C67F-B295-4CA3-BEA1-9794A0DF271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E74F-82C9-4CFD-B86E-AB3CFCC6978D}" type="datetimeFigureOut">
              <a:rPr lang="sr-Latn-CS" smtClean="0"/>
              <a:t>7.12.2014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C67F-B295-4CA3-BEA1-9794A0DF271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E74F-82C9-4CFD-B86E-AB3CFCC6978D}" type="datetimeFigureOut">
              <a:rPr lang="sr-Latn-CS" smtClean="0"/>
              <a:t>7.12.2014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C67F-B295-4CA3-BEA1-9794A0DF271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E74F-82C9-4CFD-B86E-AB3CFCC6978D}" type="datetimeFigureOut">
              <a:rPr lang="sr-Latn-CS" smtClean="0"/>
              <a:t>7.12.2014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C67F-B295-4CA3-BEA1-9794A0DF271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E74F-82C9-4CFD-B86E-AB3CFCC6978D}" type="datetimeFigureOut">
              <a:rPr lang="sr-Latn-CS" smtClean="0"/>
              <a:t>7.12.2014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C67F-B295-4CA3-BEA1-9794A0DF271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E74F-82C9-4CFD-B86E-AB3CFCC6978D}" type="datetimeFigureOut">
              <a:rPr lang="sr-Latn-CS" smtClean="0"/>
              <a:t>7.12.2014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C67F-B295-4CA3-BEA1-9794A0DF271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E74F-82C9-4CFD-B86E-AB3CFCC6978D}" type="datetimeFigureOut">
              <a:rPr lang="sr-Latn-CS" smtClean="0"/>
              <a:t>7.12.2014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C67F-B295-4CA3-BEA1-9794A0DF271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E74F-82C9-4CFD-B86E-AB3CFCC6978D}" type="datetimeFigureOut">
              <a:rPr lang="sr-Latn-CS" smtClean="0"/>
              <a:t>7.12.2014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C67F-B295-4CA3-BEA1-9794A0DF271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E74F-82C9-4CFD-B86E-AB3CFCC6978D}" type="datetimeFigureOut">
              <a:rPr lang="sr-Latn-CS" smtClean="0"/>
              <a:t>7.12.2014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C67F-B295-4CA3-BEA1-9794A0DF271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EE74F-82C9-4CFD-B86E-AB3CFCC6978D}" type="datetimeFigureOut">
              <a:rPr lang="sr-Latn-CS" smtClean="0"/>
              <a:t>7.12.2014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FC67F-B295-4CA3-BEA1-9794A0DF271D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7772400" cy="1470025"/>
          </a:xfrm>
        </p:spPr>
        <p:txBody>
          <a:bodyPr/>
          <a:lstStyle/>
          <a:p>
            <a:r>
              <a:rPr lang="hr-HR" sz="4800" b="1" dirty="0" smtClean="0"/>
              <a:t>Ortodoncija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Picture 3" descr="orto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2214554"/>
            <a:ext cx="6286544" cy="428628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loop-space-regain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Nekb-kant-klein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2071678"/>
            <a:ext cx="5072098" cy="3714776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TERCIJARNA KOMPRESIJA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Kao recidiv nakon ortodontske terapije </a:t>
            </a:r>
          </a:p>
          <a:p>
            <a:r>
              <a:rPr lang="hr-HR" dirty="0" smtClean="0"/>
              <a:t>Teorija  nicanja umnjaka i nanadnog guranja zubi mezijalno je pobijena !!! ( izmjerene su sile koje nastaju nicanjem umnjaka: 5-10 g/N nedovoljne da bi uzrokovale kompresiju </a:t>
            </a:r>
          </a:p>
          <a:p>
            <a:r>
              <a:rPr lang="hr-HR" dirty="0" smtClean="0"/>
              <a:t>Teorija naknadnog rasta mandibule (anteriorna: dolazi do naginjanja mandibularnih inciziva lingvalno-kompresija  i posteriorna rotacija mandibule : donji incizivi se naginju vestibularno ali ih usnica vraca i nastaje kompresija )</a:t>
            </a:r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POKROVNI ZAGRIZ </a:t>
            </a:r>
            <a:endParaRPr lang="hr-HR" dirty="0"/>
          </a:p>
        </p:txBody>
      </p:sp>
      <p:pic>
        <p:nvPicPr>
          <p:cNvPr id="4" name="Content Placeholder 3" descr="pokrovni zagriz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1500174"/>
            <a:ext cx="5072098" cy="4071965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Nasljedna anomalija </a:t>
            </a:r>
          </a:p>
          <a:p>
            <a:r>
              <a:rPr lang="hr-HR" dirty="0" smtClean="0"/>
              <a:t>Terapija : u mlađoj dobi (faza rasta i razvoja ): mobilne aktivne naprave te kasnije fiksna ortodontska terapija </a:t>
            </a:r>
          </a:p>
          <a:p>
            <a:r>
              <a:rPr lang="hr-HR" dirty="0" smtClean="0"/>
              <a:t>Potrebno je protrudirati prednje zube, podignuti zagriz , i korigirati međučeljusne odnose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OTVORENI ZAGRIZ </a:t>
            </a:r>
            <a:endParaRPr lang="hr-HR" dirty="0"/>
          </a:p>
        </p:txBody>
      </p:sp>
      <p:pic>
        <p:nvPicPr>
          <p:cNvPr id="4" name="Content Placeholder 3" descr="prednji-otvoreni-zagriz-nastao-kao-posljedica-sisanja-prst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928802"/>
            <a:ext cx="5500726" cy="3714776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Radi se o vertikalnoj non-okluziji </a:t>
            </a:r>
          </a:p>
          <a:p>
            <a:r>
              <a:rPr lang="hr-HR" dirty="0" smtClean="0"/>
              <a:t>Postoji : </a:t>
            </a:r>
          </a:p>
          <a:p>
            <a:r>
              <a:rPr lang="hr-HR" dirty="0" smtClean="0"/>
              <a:t>1. fiziološki otvoreni zagriz u doba izmjene zubi</a:t>
            </a:r>
          </a:p>
          <a:p>
            <a:r>
              <a:rPr lang="hr-HR" dirty="0" smtClean="0"/>
              <a:t>2. dentoalveolarni : posljedica nepodesnih navika </a:t>
            </a:r>
          </a:p>
          <a:p>
            <a:r>
              <a:rPr lang="hr-HR" dirty="0" smtClean="0"/>
              <a:t>3. skeletalni</a:t>
            </a:r>
          </a:p>
          <a:p>
            <a:r>
              <a:rPr lang="hr-HR" dirty="0" smtClean="0"/>
              <a:t>4. Jatrogeni (kao posljedica ortodontske terapije) </a:t>
            </a:r>
            <a:endParaRPr lang="hr-H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Nepodesne navike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Sisanje prsta , griženje olovke, infantilno gutanje (guranje jezika naprijed) </a:t>
            </a:r>
          </a:p>
          <a:p>
            <a:r>
              <a:rPr lang="hr-HR" dirty="0" smtClean="0"/>
              <a:t>Thp : otkloniti nepodesne navike </a:t>
            </a:r>
          </a:p>
          <a:p>
            <a:r>
              <a:rPr lang="hr-HR" dirty="0" smtClean="0"/>
              <a:t>Anomalija ako je lakša može spontano nestati, ili se kod težih intervenira interceptivnom napravom npr. vestibularna ploča </a:t>
            </a:r>
            <a:endParaRPr lang="hr-H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funkcionalni0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UNAKRSNI /križni zagriz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Je anomalije u kojoj donji lateralni zubi svojim bukalnim kvržicama obuhvaćaju svoje antagoniste (umjesto obratno)</a:t>
            </a:r>
          </a:p>
          <a:p>
            <a:endParaRPr lang="hr-HR" dirty="0"/>
          </a:p>
        </p:txBody>
      </p:sp>
      <p:pic>
        <p:nvPicPr>
          <p:cNvPr id="4" name="Picture 3" descr="cross bit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3357562"/>
            <a:ext cx="4643470" cy="288608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ortodoncija?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vi-VN" dirty="0" smtClean="0"/>
              <a:t>Naziv ortodoncija potječe od dviju grčkih riječi: </a:t>
            </a:r>
            <a:r>
              <a:rPr lang="vi-VN" i="1" dirty="0" smtClean="0"/>
              <a:t>orthos</a:t>
            </a:r>
            <a:r>
              <a:rPr lang="vi-VN" dirty="0" smtClean="0"/>
              <a:t>, pravilni, te </a:t>
            </a:r>
            <a:r>
              <a:rPr lang="vi-VN" i="1" dirty="0" smtClean="0"/>
              <a:t>odous</a:t>
            </a:r>
            <a:r>
              <a:rPr lang="vi-VN" dirty="0" smtClean="0"/>
              <a:t>, </a:t>
            </a:r>
            <a:r>
              <a:rPr lang="vi-VN" i="1" dirty="0" smtClean="0"/>
              <a:t>odontos</a:t>
            </a:r>
            <a:r>
              <a:rPr lang="vi-VN" dirty="0" smtClean="0"/>
              <a:t>, zub. </a:t>
            </a:r>
            <a:endParaRPr lang="hr-HR" dirty="0" smtClean="0"/>
          </a:p>
          <a:p>
            <a:r>
              <a:rPr lang="vi-VN" dirty="0" smtClean="0"/>
              <a:t>Ortodoncija je stomatološka struka, koja se bavi ispravljanjem nepravilnog položaja zubi, te međučeljusnog odnosa tijekom rasta i razvoja pa i poslije.</a:t>
            </a:r>
            <a:endParaRPr lang="hr-HR" dirty="0" smtClean="0"/>
          </a:p>
          <a:p>
            <a:r>
              <a:rPr lang="vi-VN" dirty="0" smtClean="0"/>
              <a:t> Suprotno uvriježenom mišljenju da je cilj ortodoncije isključivo estetika, </a:t>
            </a:r>
            <a:r>
              <a:rPr lang="hr-HR" dirty="0" smtClean="0"/>
              <a:t>treba </a:t>
            </a:r>
            <a:r>
              <a:rPr lang="vi-VN" dirty="0" smtClean="0"/>
              <a:t> napomenuti kako su “ravni zubi”, osim za lijep izgled, važni i za zdravlje cjelokupnog žvačnog sustava, a time i cijelog organizma.</a:t>
            </a:r>
            <a:endParaRPr lang="hr-H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Može biti jednostran (posljedica unilateralne kompresije maksile , zbog nepodesnih navika ili devijacije mandibule ) ili obostran (posljedica transverzalno nedovoljno razvijene gornje čeljusti ili jače razvijene donje čeljusti </a:t>
            </a:r>
          </a:p>
          <a:p>
            <a:r>
              <a:rPr lang="hr-HR" dirty="0" smtClean="0"/>
              <a:t>Terapija : mobilna i fiksna </a:t>
            </a:r>
          </a:p>
          <a:p>
            <a:r>
              <a:rPr lang="hr-HR" dirty="0" smtClean="0"/>
              <a:t>(u aktivnim pločama sirenje čeljusti vijcima , u fiksnoj terapiji tzv. gumicama )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ortodoncija_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1928802"/>
            <a:ext cx="4714907" cy="4071966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gumic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3" y="2214554"/>
            <a:ext cx="5219720" cy="378621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vi-VN" dirty="0" smtClean="0"/>
              <a:t>Pravilan položaj zubi u čeljusti i pravilni međusobni kontakti osiguravaju ravnomjeran prijenos žvačnog tlaka, a on smanjuje opterećenje pojedinog zuba.</a:t>
            </a:r>
            <a:endParaRPr lang="hr-HR" dirty="0" smtClean="0"/>
          </a:p>
          <a:p>
            <a:r>
              <a:rPr lang="vi-VN" dirty="0" smtClean="0"/>
              <a:t> To znači da čuva potporno tkivo zubi od preopterećenja i propadanja (parodontoza), a samim tim produljuje životni vijek zubi, tj. štiti ih od ispadanja. Iako se zubi na prvi pogled mogu činiti “ravnima”, odnos između gornje i donje čeljusti može biti nepravilan. To može uzrokovati glavobolje i probleme sa čeljusnim zglobom.</a:t>
            </a:r>
            <a:endParaRPr lang="hr-HR" dirty="0" smtClean="0"/>
          </a:p>
          <a:p>
            <a:r>
              <a:rPr lang="vi-VN" dirty="0" smtClean="0"/>
              <a:t> Neke ortodontske nepravilnosti su nasljedne, a neke se stječu.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Najčešće ortodontske nepravilnosti su: pokrovni zagriz</a:t>
            </a:r>
          </a:p>
          <a:p>
            <a:r>
              <a:rPr lang="hr-HR" dirty="0" smtClean="0"/>
              <a:t> progenija (izbačenost ili izvučenost donje čeljusti), </a:t>
            </a:r>
          </a:p>
          <a:p>
            <a:r>
              <a:rPr lang="hr-HR" dirty="0" smtClean="0"/>
              <a:t>razne kompresije (zbijenosti),</a:t>
            </a:r>
          </a:p>
          <a:p>
            <a:r>
              <a:rPr lang="hr-HR" dirty="0" smtClean="0"/>
              <a:t>otvoreni i </a:t>
            </a:r>
          </a:p>
          <a:p>
            <a:r>
              <a:rPr lang="hr-HR" dirty="0" smtClean="0"/>
              <a:t>unakrsni zagriz.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KOMPRESIJSKE ANOMALIJE </a:t>
            </a:r>
            <a:endParaRPr lang="hr-HR" dirty="0"/>
          </a:p>
        </p:txBody>
      </p:sp>
      <p:pic>
        <p:nvPicPr>
          <p:cNvPr id="4" name="Content Placeholder 3" descr="Kompresij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812" y="2243931"/>
            <a:ext cx="5286375" cy="32385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KOMPRESIJE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Anomalija koja prevladava po učestalosti</a:t>
            </a:r>
          </a:p>
          <a:p>
            <a:r>
              <a:rPr lang="hr-HR" dirty="0" smtClean="0"/>
              <a:t>Razlikujemo </a:t>
            </a:r>
          </a:p>
          <a:p>
            <a:r>
              <a:rPr lang="hr-HR" dirty="0" smtClean="0"/>
              <a:t>PRIMARNE : koje su posljedica nesklada u širini čeljusti i zubi (manjak prostora)</a:t>
            </a:r>
          </a:p>
          <a:p>
            <a:r>
              <a:rPr lang="hr-HR" dirty="0" smtClean="0"/>
              <a:t>SEKUNDARNE : najčešće posljedica preranog gubitka zuba . Odsutnost zuba i prekinutost zubnog luka koče impuls za rast čeljusti </a:t>
            </a:r>
          </a:p>
          <a:p>
            <a:r>
              <a:rPr lang="hr-HR" dirty="0" smtClean="0"/>
              <a:t>TERCIJARNE kompresije (razne teorije o uzroku)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TERAPIJA primarnih kompresija : širenje zubnih lukova i korekcija zubi</a:t>
            </a:r>
          </a:p>
          <a:p>
            <a:r>
              <a:rPr lang="hr-HR" dirty="0" smtClean="0"/>
              <a:t>Mobilnim ili fiksnim napravom 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SEKUNDARNE KOMPRESIJE : </a:t>
            </a:r>
          </a:p>
          <a:p>
            <a:r>
              <a:rPr lang="hr-HR" dirty="0" smtClean="0"/>
              <a:t>Najčešće zbog preranog gubitka mlječnih molara (petica) i pomaka trajnih šestica mezijalno i njihovim nagnućem </a:t>
            </a:r>
          </a:p>
          <a:p>
            <a:r>
              <a:rPr lang="hr-HR" dirty="0" smtClean="0"/>
              <a:t>Manjak prostora očitovat će se kod onih zubi koji će niknuti kasnije (gornji očnjavi i donji premolari)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Terapija kod preranog gubitka mlječnih zuba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DRŽAČI MJESTA </a:t>
            </a:r>
          </a:p>
          <a:p>
            <a:r>
              <a:rPr lang="hr-HR" dirty="0" smtClean="0"/>
              <a:t>HEADGER (za distalizaciju šestica )</a:t>
            </a:r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573</Words>
  <Application>Microsoft Office PowerPoint</Application>
  <PresentationFormat>On-screen Show (4:3)</PresentationFormat>
  <Paragraphs>52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Ortodoncija </vt:lpstr>
      <vt:lpstr>Što je ortodoncija? </vt:lpstr>
      <vt:lpstr>Slide 3</vt:lpstr>
      <vt:lpstr>Slide 4</vt:lpstr>
      <vt:lpstr>KOMPRESIJSKE ANOMALIJE </vt:lpstr>
      <vt:lpstr>KOMPRESIJE </vt:lpstr>
      <vt:lpstr>Slide 7</vt:lpstr>
      <vt:lpstr>Slide 8</vt:lpstr>
      <vt:lpstr>Terapija kod preranog gubitka mlječnih zuba </vt:lpstr>
      <vt:lpstr>Slide 10</vt:lpstr>
      <vt:lpstr>Slide 11</vt:lpstr>
      <vt:lpstr>TERCIJARNA KOMPRESIJA </vt:lpstr>
      <vt:lpstr>POKROVNI ZAGRIZ </vt:lpstr>
      <vt:lpstr>Slide 14</vt:lpstr>
      <vt:lpstr>OTVORENI ZAGRIZ </vt:lpstr>
      <vt:lpstr>Slide 16</vt:lpstr>
      <vt:lpstr>Nepodesne navike </vt:lpstr>
      <vt:lpstr>Slide 18</vt:lpstr>
      <vt:lpstr>UNAKRSNI /križni zagriz</vt:lpstr>
      <vt:lpstr>Slide 20</vt:lpstr>
      <vt:lpstr>Slide 21</vt:lpstr>
      <vt:lpstr>Slide 22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Ortodoncija</dc:title>
  <dc:creator>Korisnik</dc:creator>
  <cp:lastModifiedBy>Korisnik</cp:lastModifiedBy>
  <cp:revision>7</cp:revision>
  <dcterms:created xsi:type="dcterms:W3CDTF">2014-12-07T16:11:19Z</dcterms:created>
  <dcterms:modified xsi:type="dcterms:W3CDTF">2014-12-07T17:20:07Z</dcterms:modified>
</cp:coreProperties>
</file>