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3" r:id="rId28"/>
    <p:sldId id="280" r:id="rId29"/>
    <p:sldId id="284" r:id="rId30"/>
    <p:sldId id="285" r:id="rId3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24978-F875-492B-83FE-DB5800A58A04}" type="datetimeFigureOut">
              <a:rPr lang="sr-Latn-CS" smtClean="0"/>
              <a:t>11.5.2015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29D8-D372-4B89-BF7F-1723791F64B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24978-F875-492B-83FE-DB5800A58A04}" type="datetimeFigureOut">
              <a:rPr lang="sr-Latn-CS" smtClean="0"/>
              <a:t>11.5.2015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29D8-D372-4B89-BF7F-1723791F64B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24978-F875-492B-83FE-DB5800A58A04}" type="datetimeFigureOut">
              <a:rPr lang="sr-Latn-CS" smtClean="0"/>
              <a:t>11.5.2015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29D8-D372-4B89-BF7F-1723791F64B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24978-F875-492B-83FE-DB5800A58A04}" type="datetimeFigureOut">
              <a:rPr lang="sr-Latn-CS" smtClean="0"/>
              <a:t>11.5.2015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29D8-D372-4B89-BF7F-1723791F64B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24978-F875-492B-83FE-DB5800A58A04}" type="datetimeFigureOut">
              <a:rPr lang="sr-Latn-CS" smtClean="0"/>
              <a:t>11.5.2015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29D8-D372-4B89-BF7F-1723791F64B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24978-F875-492B-83FE-DB5800A58A04}" type="datetimeFigureOut">
              <a:rPr lang="sr-Latn-CS" smtClean="0"/>
              <a:t>11.5.2015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29D8-D372-4B89-BF7F-1723791F64B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24978-F875-492B-83FE-DB5800A58A04}" type="datetimeFigureOut">
              <a:rPr lang="sr-Latn-CS" smtClean="0"/>
              <a:t>11.5.2015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29D8-D372-4B89-BF7F-1723791F64B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24978-F875-492B-83FE-DB5800A58A04}" type="datetimeFigureOut">
              <a:rPr lang="sr-Latn-CS" smtClean="0"/>
              <a:t>11.5.2015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29D8-D372-4B89-BF7F-1723791F64B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24978-F875-492B-83FE-DB5800A58A04}" type="datetimeFigureOut">
              <a:rPr lang="sr-Latn-CS" smtClean="0"/>
              <a:t>11.5.2015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29D8-D372-4B89-BF7F-1723791F64B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24978-F875-492B-83FE-DB5800A58A04}" type="datetimeFigureOut">
              <a:rPr lang="sr-Latn-CS" smtClean="0"/>
              <a:t>11.5.2015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29D8-D372-4B89-BF7F-1723791F64B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24978-F875-492B-83FE-DB5800A58A04}" type="datetimeFigureOut">
              <a:rPr lang="sr-Latn-CS" smtClean="0"/>
              <a:t>11.5.2015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29D8-D372-4B89-BF7F-1723791F64B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24978-F875-492B-83FE-DB5800A58A04}" type="datetimeFigureOut">
              <a:rPr lang="sr-Latn-CS" smtClean="0"/>
              <a:t>11.5.2015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329D8-D372-4B89-BF7F-1723791F64B8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Morfologija endodontskog prostora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Rogovi pulpe su ekstenzije pulpe u predjelu ispod kvržica.Variraju u visini i položaju. Kod mlađih ljudi smještene sunešto više, bliže koronarnoj površini, a kod starijih su oso-ba položene nešto niže, bliže vratu zuba. Vrlo lako se mo-žemo susresti s njima ako nepažljivim i nehotičnim radomizlažemo pulpu pri restorativnom zahvatu.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e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714488"/>
            <a:ext cx="7929618" cy="428628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Korijenski kanali počinju u predjelu dna pulpne komorice,protežu se cijelom duljinom korijena i u predjelu apeksazavršavaju s jednim ili više otvora. Za čišćenje, oblikovanjei punjenje kanala potrebno je svaki kanal točno lokalizirati.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Često se mogu naći i lateralni ili akcesorni kanali koji se od-vajaju od glavnog kanala i otvaraju u području parodonta(na taj se način bolest parodonta može proširiti na pulpui obrnuto)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Content Placeholder 4" descr="e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142984"/>
            <a:ext cx="7215238" cy="5214974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endodontic-char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428604"/>
            <a:ext cx="8001056" cy="5554683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e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642918"/>
            <a:ext cx="5143536" cy="5483245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e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000108"/>
            <a:ext cx="7072362" cy="535785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e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214422"/>
            <a:ext cx="8001055" cy="4601384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GORNJI SREDIŠNJI SJEKUTIĆ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Uvijek ima samo jedan korijen i jedan ko-rijenski kanal. Korijen je obično ravan, a korijenski kanalpoložen u sredinu.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dirty="0"/>
              <a:t>Endodontska terapija sastoji se od dviju faza</a:t>
            </a:r>
            <a:r>
              <a:rPr lang="vi-VN" dirty="0" smtClean="0"/>
              <a:t>.</a:t>
            </a:r>
            <a:endParaRPr lang="hr-HR" dirty="0" smtClean="0"/>
          </a:p>
          <a:p>
            <a:r>
              <a:rPr lang="vi-VN" dirty="0" smtClean="0"/>
              <a:t> </a:t>
            </a:r>
            <a:r>
              <a:rPr lang="vi-VN" dirty="0"/>
              <a:t>U prvoj,intrakoronarnoj fazi, bavimo se uklanjanjem </a:t>
            </a:r>
            <a:r>
              <a:rPr lang="vi-VN" dirty="0" smtClean="0"/>
              <a:t>karijesom</a:t>
            </a:r>
            <a:r>
              <a:rPr lang="hr-HR" dirty="0" smtClean="0"/>
              <a:t> </a:t>
            </a:r>
            <a:r>
              <a:rPr lang="vi-VN" dirty="0" smtClean="0"/>
              <a:t>zahvaćenih </a:t>
            </a:r>
            <a:r>
              <a:rPr lang="vi-VN" dirty="0"/>
              <a:t>tvrdih zubnih tkiva, trepanacijom pulpe, </a:t>
            </a:r>
            <a:r>
              <a:rPr lang="vi-VN" dirty="0" smtClean="0"/>
              <a:t>uklanjanjem </a:t>
            </a:r>
            <a:r>
              <a:rPr lang="vi-VN" dirty="0"/>
              <a:t>koronarne pulpe te prepariranjem pristupa </a:t>
            </a:r>
            <a:r>
              <a:rPr lang="vi-VN" dirty="0" smtClean="0"/>
              <a:t>korijenskim </a:t>
            </a:r>
            <a:r>
              <a:rPr lang="vi-VN" dirty="0"/>
              <a:t>kanalima. </a:t>
            </a:r>
            <a:endParaRPr lang="hr-HR" dirty="0" smtClean="0"/>
          </a:p>
          <a:p>
            <a:r>
              <a:rPr lang="vi-VN" dirty="0" smtClean="0"/>
              <a:t>U </a:t>
            </a:r>
            <a:r>
              <a:rPr lang="vi-VN" dirty="0"/>
              <a:t>drugoj fazi, intraradikularnoj, </a:t>
            </a:r>
            <a:r>
              <a:rPr lang="vi-VN" dirty="0" smtClean="0"/>
              <a:t>sondi</a:t>
            </a:r>
            <a:r>
              <a:rPr lang="hr-HR" dirty="0" smtClean="0"/>
              <a:t>r</a:t>
            </a:r>
            <a:r>
              <a:rPr lang="vi-VN" dirty="0" smtClean="0"/>
              <a:t>amo </a:t>
            </a:r>
            <a:r>
              <a:rPr lang="vi-VN" dirty="0"/>
              <a:t>ulaze u korijenske kanale. Iz njih zatim </a:t>
            </a:r>
            <a:r>
              <a:rPr lang="vi-VN" dirty="0" smtClean="0"/>
              <a:t>uklanjamo</a:t>
            </a:r>
            <a:r>
              <a:rPr lang="hr-HR" dirty="0" smtClean="0"/>
              <a:t> </a:t>
            </a:r>
            <a:r>
              <a:rPr lang="vi-VN" dirty="0" smtClean="0"/>
              <a:t>radikularnu </a:t>
            </a:r>
            <a:r>
              <a:rPr lang="vi-VN" dirty="0"/>
              <a:t>pulpu i određujemo radnu duljinu, te ih </a:t>
            </a:r>
            <a:r>
              <a:rPr lang="vi-VN" dirty="0" smtClean="0"/>
              <a:t>čistimo</a:t>
            </a:r>
            <a:r>
              <a:rPr lang="vi-VN" dirty="0"/>
              <a:t>, oblikujemo i punimo. Kao jedan od važnih preduvjetaza uspješno izvođenje obiju faza je poznavanje </a:t>
            </a:r>
            <a:r>
              <a:rPr lang="vi-VN" dirty="0" smtClean="0"/>
              <a:t>anatomije</a:t>
            </a:r>
            <a:r>
              <a:rPr lang="hr-HR" dirty="0" smtClean="0"/>
              <a:t> </a:t>
            </a:r>
            <a:r>
              <a:rPr lang="vi-VN" dirty="0" smtClean="0"/>
              <a:t>pulpnog </a:t>
            </a:r>
            <a:r>
              <a:rPr lang="vi-VN" dirty="0"/>
              <a:t>prostora.</a:t>
            </a:r>
            <a:endParaRPr lang="hr-H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e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428604"/>
            <a:ext cx="5500726" cy="5572164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GORNJI LATERALNI SJEKUTIĆ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Gornji lateralni sjekutić </a:t>
            </a:r>
            <a:r>
              <a:rPr lang="vi-VN" dirty="0" smtClean="0"/>
              <a:t> </a:t>
            </a:r>
            <a:r>
              <a:rPr lang="vi-VN" dirty="0"/>
              <a:t>uvijek ima jedan korijen i jedan korijenski kanal</a:t>
            </a:r>
            <a:r>
              <a:rPr lang="vi-VN" dirty="0" smtClean="0"/>
              <a:t>.</a:t>
            </a:r>
            <a:endParaRPr lang="hr-HR" dirty="0" smtClean="0"/>
          </a:p>
          <a:p>
            <a:r>
              <a:rPr lang="vi-VN" dirty="0" smtClean="0"/>
              <a:t> </a:t>
            </a:r>
            <a:r>
              <a:rPr lang="vi-VN" dirty="0"/>
              <a:t>Korijen mu je spljošten u </a:t>
            </a:r>
            <a:r>
              <a:rPr lang="vi-VN" dirty="0" smtClean="0"/>
              <a:t>meziodistalnom </a:t>
            </a:r>
            <a:r>
              <a:rPr lang="vi-VN" dirty="0"/>
              <a:t>smjeru i često zavija distalno </a:t>
            </a:r>
            <a:endParaRPr lang="hr-HR" dirty="0"/>
          </a:p>
          <a:p>
            <a:r>
              <a:rPr lang="vi-VN" dirty="0" smtClean="0"/>
              <a:t>Često </a:t>
            </a:r>
            <a:r>
              <a:rPr lang="vi-VN" dirty="0"/>
              <a:t>ima 2 pulpna roga. Važno je napomenuti da pulpnakomorica doseže duboko incizalno.</a:t>
            </a:r>
            <a:endParaRPr lang="hr-H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GORNJI OČNJAK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Uvijek </a:t>
            </a:r>
            <a:r>
              <a:rPr lang="hr-HR" dirty="0" smtClean="0"/>
              <a:t>ima samo </a:t>
            </a:r>
            <a:r>
              <a:rPr lang="hr-HR" dirty="0"/>
              <a:t>jedan korijen i jedan korijenski kanal</a:t>
            </a:r>
            <a:r>
              <a:rPr lang="hr-HR" dirty="0" smtClean="0"/>
              <a:t>.</a:t>
            </a:r>
          </a:p>
          <a:p>
            <a:r>
              <a:rPr lang="hr-HR" dirty="0" smtClean="0"/>
              <a:t> </a:t>
            </a:r>
            <a:r>
              <a:rPr lang="hr-HR" dirty="0"/>
              <a:t>Pulpni prostor je vretenasta oblika i izrazito širok što olakšava </a:t>
            </a:r>
            <a:r>
              <a:rPr lang="hr-HR" dirty="0" smtClean="0"/>
              <a:t>endodontski </a:t>
            </a:r>
            <a:r>
              <a:rPr lang="hr-HR" dirty="0"/>
              <a:t>zahvat. Korijenski kanal se može u središnjem </a:t>
            </a:r>
            <a:r>
              <a:rPr lang="hr-HR" dirty="0" smtClean="0"/>
              <a:t>dijelu korijena </a:t>
            </a:r>
            <a:r>
              <a:rPr lang="hr-HR" dirty="0"/>
              <a:t>podijeliti, ali se ponovo spaja i završava </a:t>
            </a:r>
            <a:r>
              <a:rPr lang="hr-HR" dirty="0" smtClean="0"/>
              <a:t>jednim apeksnim </a:t>
            </a:r>
            <a:r>
              <a:rPr lang="hr-HR" dirty="0"/>
              <a:t>otvorom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e1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071546"/>
            <a:ext cx="6572296" cy="5143536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GORNJI PRVI PREMOLAR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Gornji prvi premolar </a:t>
            </a:r>
            <a:r>
              <a:rPr lang="hr-HR" dirty="0" smtClean="0"/>
              <a:t> </a:t>
            </a:r>
            <a:r>
              <a:rPr lang="hr-HR" dirty="0"/>
              <a:t>može imati jedan ili dva </a:t>
            </a:r>
            <a:r>
              <a:rPr lang="hr-HR" dirty="0" smtClean="0"/>
              <a:t>korijena </a:t>
            </a:r>
            <a:r>
              <a:rPr lang="hr-HR" dirty="0"/>
              <a:t>(1 bukalno i 1 palatinalno). </a:t>
            </a:r>
            <a:endParaRPr lang="hr-HR" dirty="0" smtClean="0"/>
          </a:p>
          <a:p>
            <a:r>
              <a:rPr lang="hr-HR" dirty="0" smtClean="0"/>
              <a:t>U </a:t>
            </a:r>
            <a:r>
              <a:rPr lang="hr-HR" dirty="0"/>
              <a:t>85% slučajeva ima </a:t>
            </a:r>
            <a:r>
              <a:rPr lang="hr-HR" dirty="0" smtClean="0"/>
              <a:t>dva korijenska </a:t>
            </a:r>
            <a:r>
              <a:rPr lang="hr-HR" dirty="0"/>
              <a:t>kanala (bukalni i palatinalni), a u samo 10% slu-čajeva nailazimo na jedan korijenski kanal</a:t>
            </a:r>
            <a:r>
              <a:rPr lang="hr-HR" dirty="0" smtClean="0"/>
              <a:t>.</a:t>
            </a:r>
          </a:p>
          <a:p>
            <a:r>
              <a:rPr lang="hr-HR" dirty="0"/>
              <a:t>Pulpna komorica je izdužena u buko-palatinalnom smjeru.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GORNJI DRUGI PREMOLAR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Gornji drugi premolar </a:t>
            </a:r>
            <a:r>
              <a:rPr lang="hr-HR" dirty="0" smtClean="0"/>
              <a:t>obično </a:t>
            </a:r>
            <a:r>
              <a:rPr lang="hr-HR" dirty="0"/>
              <a:t>ima jedan korijen,ali može imati i dva u samo 11% slučajeva. </a:t>
            </a:r>
            <a:endParaRPr lang="hr-HR" dirty="0" smtClean="0"/>
          </a:p>
          <a:p>
            <a:r>
              <a:rPr lang="hr-HR" dirty="0" smtClean="0"/>
              <a:t>Najčešće </a:t>
            </a:r>
            <a:r>
              <a:rPr lang="hr-HR" dirty="0"/>
              <a:t>ima jedan korijenski kanal, a ako postoje dva korijenska </a:t>
            </a:r>
            <a:r>
              <a:rPr lang="hr-HR" dirty="0" smtClean="0"/>
              <a:t>kanala obično </a:t>
            </a:r>
            <a:r>
              <a:rPr lang="hr-HR" dirty="0"/>
              <a:t>se u apikalnom dijelu spajaju u jedan 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GORNJI PRVI MOLAR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Gornji prvi molar </a:t>
            </a:r>
            <a:r>
              <a:rPr lang="hr-HR" dirty="0" smtClean="0"/>
              <a:t> </a:t>
            </a:r>
            <a:r>
              <a:rPr lang="hr-HR" dirty="0"/>
              <a:t>ima tri korijena (meziobukalni,distobukalni i palatinalni</a:t>
            </a:r>
            <a:r>
              <a:rPr lang="hr-HR" dirty="0" smtClean="0"/>
              <a:t>).</a:t>
            </a:r>
          </a:p>
          <a:p>
            <a:r>
              <a:rPr lang="hr-HR" dirty="0" smtClean="0"/>
              <a:t> </a:t>
            </a:r>
            <a:r>
              <a:rPr lang="hr-HR" dirty="0"/>
              <a:t>U 60% slučajeva </a:t>
            </a:r>
            <a:r>
              <a:rPr lang="hr-HR" dirty="0" smtClean="0"/>
              <a:t>meziobukalni korijen </a:t>
            </a:r>
            <a:r>
              <a:rPr lang="hr-HR" dirty="0"/>
              <a:t>sadržava dva korijenska kanala, a distobukalni </a:t>
            </a:r>
            <a:r>
              <a:rPr lang="hr-HR" dirty="0" smtClean="0"/>
              <a:t>i palatinalni </a:t>
            </a:r>
            <a:r>
              <a:rPr lang="hr-HR" dirty="0"/>
              <a:t>uvijek imaju samo po jedan korijenski kanal</a:t>
            </a:r>
            <a:r>
              <a:rPr lang="hr-HR" dirty="0" smtClean="0"/>
              <a:t>.</a:t>
            </a:r>
          </a:p>
          <a:p>
            <a:r>
              <a:rPr lang="hr-HR" dirty="0" smtClean="0"/>
              <a:t> To znači </a:t>
            </a:r>
            <a:r>
              <a:rPr lang="hr-HR" dirty="0"/>
              <a:t>da u 60% slučajeva ima četiri korijenska kanala, a </a:t>
            </a:r>
            <a:r>
              <a:rPr lang="hr-HR" dirty="0" smtClean="0"/>
              <a:t>u 40</a:t>
            </a:r>
            <a:r>
              <a:rPr lang="hr-HR" dirty="0"/>
              <a:t>% slučajeva tri.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e1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928670"/>
            <a:ext cx="5929353" cy="5197493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GORNJI DRUGI MOLAR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Gornji drugi molar </a:t>
            </a:r>
            <a:r>
              <a:rPr lang="hr-HR" dirty="0" smtClean="0"/>
              <a:t> </a:t>
            </a:r>
            <a:r>
              <a:rPr lang="hr-HR" dirty="0"/>
              <a:t>obično ima tri korijena (</a:t>
            </a:r>
            <a:r>
              <a:rPr lang="hr-HR" dirty="0" smtClean="0"/>
              <a:t>meziobukalni</a:t>
            </a:r>
            <a:r>
              <a:rPr lang="hr-HR" dirty="0"/>
              <a:t>, distobukalni i palatinalni). </a:t>
            </a:r>
            <a:endParaRPr lang="hr-HR" dirty="0" smtClean="0"/>
          </a:p>
          <a:p>
            <a:r>
              <a:rPr lang="hr-HR" dirty="0" smtClean="0"/>
              <a:t>Može </a:t>
            </a:r>
            <a:r>
              <a:rPr lang="hr-HR" dirty="0"/>
              <a:t>imati dva </a:t>
            </a:r>
            <a:r>
              <a:rPr lang="hr-HR" dirty="0" smtClean="0"/>
              <a:t>korijena </a:t>
            </a:r>
            <a:r>
              <a:rPr lang="hr-HR" dirty="0"/>
              <a:t>(mezijalni i distalni) ili samo jedan korijen</a:t>
            </a:r>
            <a:r>
              <a:rPr lang="hr-HR" dirty="0" smtClean="0"/>
              <a:t>.</a:t>
            </a:r>
          </a:p>
          <a:p>
            <a:r>
              <a:rPr lang="hr-HR" dirty="0" smtClean="0"/>
              <a:t>Obično se </a:t>
            </a:r>
            <a:r>
              <a:rPr lang="vi-VN" dirty="0"/>
              <a:t>nađu tri ili četiri korijenska kanala (1 do 2 mezijalno te po 1distalno i 1 palatinalno). Moguć je i jedan korijenski kanalako ima samo jedan korijen</a:t>
            </a:r>
            <a:endParaRPr lang="hr-H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GORNJI UMNJAK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Gornji umnjak nije prikladan za endodontske zahvate zbogsvog položaja i varijabilnosti korijenskih kanalića. No, akose taj zub pomakne mezijalno i kad nema ostalih kutnjaka,a rendgenska slika pokazuje dobro prohodne korijenskekanale onda se i on endodontski liječi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Anatomiju endodontskog prostora moguće je poznavatina temelju knjiškog znanja i kliničkog iskustva te rendgen-ske snimke i eksplorativnog brušenja zuba.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Rendgenskaslika nije uvijek najprecizniji pokazatelj anatomije endo-dontskog prostora zbog projekcijskih efekata koji nastajupri snimanju slike,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/>
              <a:t>Anatomski prostor svakog zuba ima 3 osnovne anatomskecjeline a to su</a:t>
            </a:r>
            <a:r>
              <a:rPr lang="hr-HR" dirty="0" smtClean="0"/>
              <a:t>:</a:t>
            </a:r>
          </a:p>
          <a:p>
            <a:r>
              <a:rPr lang="hr-HR" dirty="0" smtClean="0"/>
              <a:t> </a:t>
            </a:r>
            <a:r>
              <a:rPr lang="hr-HR" dirty="0"/>
              <a:t>pulpna komorica, rogovi pulpe i </a:t>
            </a:r>
            <a:r>
              <a:rPr lang="hr-HR" dirty="0" smtClean="0"/>
              <a:t>korijenski kanali.</a:t>
            </a:r>
          </a:p>
          <a:p>
            <a:r>
              <a:rPr lang="hr-HR" dirty="0" smtClean="0"/>
              <a:t>Pulpna </a:t>
            </a:r>
            <a:r>
              <a:rPr lang="hr-HR" dirty="0"/>
              <a:t>komorica je središnja šupljina zuba koja </a:t>
            </a:r>
            <a:r>
              <a:rPr lang="hr-HR" dirty="0" smtClean="0"/>
              <a:t>svojim oblikom </a:t>
            </a:r>
            <a:r>
              <a:rPr lang="hr-HR" dirty="0"/>
              <a:t>prati vanjsku morfologiju zuba</a:t>
            </a:r>
            <a:r>
              <a:rPr lang="hr-HR" dirty="0" smtClean="0"/>
              <a:t>.</a:t>
            </a:r>
          </a:p>
          <a:p>
            <a:r>
              <a:rPr lang="hr-HR" dirty="0" smtClean="0"/>
              <a:t> </a:t>
            </a:r>
            <a:r>
              <a:rPr lang="hr-HR" dirty="0"/>
              <a:t>Na njezinu </a:t>
            </a:r>
            <a:r>
              <a:rPr lang="hr-HR" dirty="0" smtClean="0"/>
              <a:t>veličinu </a:t>
            </a:r>
            <a:r>
              <a:rPr lang="hr-HR" dirty="0"/>
              <a:t>utječu dob i različiti iritansi (pr. abrazije, atricije, erozije,karijes, </a:t>
            </a:r>
            <a:r>
              <a:rPr lang="hr-HR" dirty="0" smtClean="0"/>
              <a:t>bolesti parodonta</a:t>
            </a:r>
            <a:r>
              <a:rPr lang="hr-HR" dirty="0"/>
              <a:t>...) koji potiču nastanak </a:t>
            </a:r>
            <a:r>
              <a:rPr lang="hr-HR" dirty="0" smtClean="0"/>
              <a:t>sekundarnog </a:t>
            </a:r>
            <a:r>
              <a:rPr lang="hr-HR" dirty="0"/>
              <a:t>dentina te time sužavaju prostor pulpne </a:t>
            </a:r>
            <a:r>
              <a:rPr lang="hr-HR" dirty="0" smtClean="0"/>
              <a:t>komore</a:t>
            </a:r>
            <a:r>
              <a:rPr lang="hr-HR" dirty="0"/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Kod višekorijenskih zubi na dnu pulpne komorice </a:t>
            </a:r>
            <a:r>
              <a:rPr lang="hr-HR" dirty="0" smtClean="0"/>
              <a:t>mogu </a:t>
            </a:r>
            <a:r>
              <a:rPr lang="hr-HR" dirty="0"/>
              <a:t>se vidjeti tamne pruge, tzv. autoputovi, koji spajaju ulazeu korijenske kanale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e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071546"/>
            <a:ext cx="7072362" cy="5054617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e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357298"/>
            <a:ext cx="6500858" cy="441088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e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500174"/>
            <a:ext cx="8001056" cy="3887007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616</Words>
  <Application>Microsoft Office PowerPoint</Application>
  <PresentationFormat>On-screen Show (4:3)</PresentationFormat>
  <Paragraphs>40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Morfologija endodontskog prostora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GORNJI SREDIŠNJI SJEKUTIĆ</vt:lpstr>
      <vt:lpstr>Slide 20</vt:lpstr>
      <vt:lpstr>GORNJI LATERALNI SJEKUTIĆ</vt:lpstr>
      <vt:lpstr>GORNJI OČNJAK</vt:lpstr>
      <vt:lpstr>Slide 23</vt:lpstr>
      <vt:lpstr>GORNJI PRVI PREMOLAR</vt:lpstr>
      <vt:lpstr>GORNJI DRUGI PREMOLAR</vt:lpstr>
      <vt:lpstr>GORNJI PRVI MOLAR</vt:lpstr>
      <vt:lpstr>Slide 27</vt:lpstr>
      <vt:lpstr>GORNJI DRUGI MOLAR</vt:lpstr>
      <vt:lpstr>GORNJI UMNJAK</vt:lpstr>
      <vt:lpstr>Slide 30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Morfologija endodontskog prostora</dc:title>
  <dc:creator>Korisnik</dc:creator>
  <cp:lastModifiedBy>Korisnik</cp:lastModifiedBy>
  <cp:revision>6</cp:revision>
  <dcterms:created xsi:type="dcterms:W3CDTF">2015-05-11T20:47:47Z</dcterms:created>
  <dcterms:modified xsi:type="dcterms:W3CDTF">2015-05-11T21:43:05Z</dcterms:modified>
</cp:coreProperties>
</file>