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A26A-DFBE-4558-894C-02EA443335FB}" type="datetimeFigureOut">
              <a:rPr lang="sr-Latn-CS" smtClean="0"/>
              <a:t>11.10.2014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31F0-51F5-4E8C-8FFB-3C60478913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A26A-DFBE-4558-894C-02EA443335FB}" type="datetimeFigureOut">
              <a:rPr lang="sr-Latn-CS" smtClean="0"/>
              <a:t>11.10.2014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31F0-51F5-4E8C-8FFB-3C60478913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A26A-DFBE-4558-894C-02EA443335FB}" type="datetimeFigureOut">
              <a:rPr lang="sr-Latn-CS" smtClean="0"/>
              <a:t>11.10.2014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31F0-51F5-4E8C-8FFB-3C60478913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A26A-DFBE-4558-894C-02EA443335FB}" type="datetimeFigureOut">
              <a:rPr lang="sr-Latn-CS" smtClean="0"/>
              <a:t>11.10.2014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31F0-51F5-4E8C-8FFB-3C60478913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A26A-DFBE-4558-894C-02EA443335FB}" type="datetimeFigureOut">
              <a:rPr lang="sr-Latn-CS" smtClean="0"/>
              <a:t>11.10.2014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31F0-51F5-4E8C-8FFB-3C60478913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A26A-DFBE-4558-894C-02EA443335FB}" type="datetimeFigureOut">
              <a:rPr lang="sr-Latn-CS" smtClean="0"/>
              <a:t>11.10.2014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31F0-51F5-4E8C-8FFB-3C60478913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A26A-DFBE-4558-894C-02EA443335FB}" type="datetimeFigureOut">
              <a:rPr lang="sr-Latn-CS" smtClean="0"/>
              <a:t>11.10.2014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31F0-51F5-4E8C-8FFB-3C60478913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A26A-DFBE-4558-894C-02EA443335FB}" type="datetimeFigureOut">
              <a:rPr lang="sr-Latn-CS" smtClean="0"/>
              <a:t>11.10.2014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31F0-51F5-4E8C-8FFB-3C60478913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A26A-DFBE-4558-894C-02EA443335FB}" type="datetimeFigureOut">
              <a:rPr lang="sr-Latn-CS" smtClean="0"/>
              <a:t>11.10.2014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31F0-51F5-4E8C-8FFB-3C60478913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A26A-DFBE-4558-894C-02EA443335FB}" type="datetimeFigureOut">
              <a:rPr lang="sr-Latn-CS" smtClean="0"/>
              <a:t>11.10.2014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31F0-51F5-4E8C-8FFB-3C60478913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A26A-DFBE-4558-894C-02EA443335FB}" type="datetimeFigureOut">
              <a:rPr lang="sr-Latn-CS" smtClean="0"/>
              <a:t>11.10.2014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31F0-51F5-4E8C-8FFB-3C60478913D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CA26A-DFBE-4558-894C-02EA443335FB}" type="datetimeFigureOut">
              <a:rPr lang="sr-Latn-CS" smtClean="0"/>
              <a:t>11.10.2014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31F0-51F5-4E8C-8FFB-3C60478913D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INTRAORALNE SNIMKE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</a:rPr>
              <a:t>RETROALVEOLARNE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</a:rPr>
              <a:t>ZAGRIZNE (AKSIJALNE)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</a:rPr>
              <a:t>KOSE 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>
                <a:solidFill>
                  <a:srgbClr val="FF0000"/>
                </a:solidFill>
              </a:rPr>
              <a:t>BITE WING (sa zagrizom u traku)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okluzalmandR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499350" cy="53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Kamenac sublingvalne žljezde </a:t>
            </a:r>
            <a:endParaRPr lang="hr-HR" dirty="0"/>
          </a:p>
        </p:txBody>
      </p:sp>
      <p:pic>
        <p:nvPicPr>
          <p:cNvPr id="4" name="Content Placeholder 3" descr="Submandibular Duct Calculi [b]E.jpg"/>
          <p:cNvPicPr>
            <a:picLocks noGrp="1" noChangeAspect="1"/>
          </p:cNvPicPr>
          <p:nvPr>
            <p:ph idx="1"/>
          </p:nvPr>
        </p:nvPicPr>
        <p:blipFill>
          <a:blip r:embed="rId2"/>
          <a:srcRect t="17453"/>
          <a:stretch>
            <a:fillRect/>
          </a:stretch>
        </p:blipFill>
        <p:spPr>
          <a:xfrm>
            <a:off x="2825750" y="2428868"/>
            <a:ext cx="3492500" cy="36377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b="1" dirty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hr-HR" sz="4000" dirty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hr-HR" sz="4000" noProof="1">
                <a:solidFill>
                  <a:srgbClr val="FF0000"/>
                </a:solidFill>
                <a:latin typeface="Times New Roman" pitchFamily="18" charset="0"/>
              </a:rPr>
              <a:t>ite-wing</a:t>
            </a:r>
            <a:r>
              <a:rPr lang="hr-HR" sz="4000" dirty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r>
              <a:rPr lang="hr-HR" sz="4000" noProof="1">
                <a:solidFill>
                  <a:srgbClr val="FF0000"/>
                </a:solidFill>
                <a:latin typeface="Times New Roman" pitchFamily="18" charset="0"/>
              </a:rPr>
              <a:t> radiogram</a:t>
            </a:r>
            <a:r>
              <a:rPr lang="hr-HR" sz="4000" dirty="0">
                <a:solidFill>
                  <a:srgbClr val="FF0000"/>
                </a:solidFill>
                <a:latin typeface="Times New Roman" pitchFamily="18" charset="0"/>
              </a:rPr>
              <a:t> (Raper) ili snimka ugrizom u traku (krilce)</a:t>
            </a:r>
            <a:endParaRPr lang="en-US" sz="4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>
                <a:latin typeface="Times New Roman" pitchFamily="18" charset="0"/>
              </a:rPr>
              <a:t>plastični omot filma, zagriz u krilce </a:t>
            </a:r>
          </a:p>
          <a:p>
            <a:pPr>
              <a:lnSpc>
                <a:spcPct val="90000"/>
              </a:lnSpc>
            </a:pPr>
            <a:r>
              <a:rPr lang="hr-HR">
                <a:latin typeface="Times New Roman" pitchFamily="18" charset="0"/>
              </a:rPr>
              <a:t>krune i vratovi zuba obje čeljusti istodobno</a:t>
            </a:r>
          </a:p>
          <a:p>
            <a:pPr>
              <a:lnSpc>
                <a:spcPct val="90000"/>
              </a:lnSpc>
            </a:pPr>
            <a:r>
              <a:rPr lang="hr-HR">
                <a:latin typeface="Times New Roman" pitchFamily="18" charset="0"/>
              </a:rPr>
              <a:t>interproksimalne površine i alveolarni greben između zuba</a:t>
            </a:r>
          </a:p>
          <a:p>
            <a:pPr>
              <a:lnSpc>
                <a:spcPct val="90000"/>
              </a:lnSpc>
            </a:pPr>
            <a:r>
              <a:rPr lang="hr-HR">
                <a:latin typeface="Times New Roman" pitchFamily="18" charset="0"/>
              </a:rPr>
              <a:t>poseban format, 27x54 mm ev. 31x41 mm</a:t>
            </a:r>
          </a:p>
          <a:p>
            <a:pPr>
              <a:lnSpc>
                <a:spcPct val="90000"/>
              </a:lnSpc>
            </a:pPr>
            <a:r>
              <a:rPr lang="hr-HR">
                <a:latin typeface="Times New Roman" pitchFamily="18" charset="0"/>
              </a:rPr>
              <a:t>središnja zraka ukošena 10</a:t>
            </a:r>
            <a:r>
              <a:rPr lang="en-US">
                <a:latin typeface="Times New Roman" pitchFamily="18" charset="0"/>
              </a:rPr>
              <a:t>°</a:t>
            </a:r>
            <a:r>
              <a:rPr lang="hr-HR">
                <a:latin typeface="Times New Roman" pitchFamily="18" charset="0"/>
              </a:rPr>
              <a:t> kraniokaudalno</a:t>
            </a:r>
          </a:p>
          <a:p>
            <a:pPr>
              <a:lnSpc>
                <a:spcPct val="90000"/>
              </a:lnSpc>
            </a:pPr>
            <a:r>
              <a:rPr lang="hr-HR">
                <a:latin typeface="Times New Roman" pitchFamily="18" charset="0"/>
              </a:rPr>
              <a:t>poštovati zakon ortoprojekcije</a:t>
            </a:r>
          </a:p>
          <a:p>
            <a:pPr>
              <a:lnSpc>
                <a:spcPct val="90000"/>
              </a:lnSpc>
            </a:pP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763" y="352425"/>
            <a:ext cx="4562475" cy="61531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5488" y="385763"/>
            <a:ext cx="5153025" cy="60864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/>
              <a:t>Posebna ekscentrična tehnika snimanja. 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vi-VN" sz="6200" dirty="0" smtClean="0"/>
              <a:t>Kod </a:t>
            </a:r>
            <a:r>
              <a:rPr lang="vi-VN" sz="6200" dirty="0"/>
              <a:t>intraoralne retroalveolarne tehnike slikanja </a:t>
            </a:r>
            <a:r>
              <a:rPr lang="vi-VN" sz="6200" dirty="0" smtClean="0"/>
              <a:t>pri uo</a:t>
            </a:r>
            <a:r>
              <a:rPr lang="hr-HR" sz="6200" dirty="0" smtClean="0"/>
              <a:t>bi</a:t>
            </a:r>
            <a:r>
              <a:rPr lang="vi-VN" sz="6200" dirty="0" smtClean="0"/>
              <a:t>čajenoj </a:t>
            </a:r>
            <a:r>
              <a:rPr lang="vi-VN" sz="6200" dirty="0"/>
              <a:t>tehnici dolazi do superpozicije bukalnih i </a:t>
            </a:r>
            <a:r>
              <a:rPr lang="vi-VN" sz="6200" dirty="0" smtClean="0"/>
              <a:t>palatinalnih </a:t>
            </a:r>
            <a:r>
              <a:rPr lang="vi-VN" sz="6200" dirty="0"/>
              <a:t>korjenova tako da se isti prekrivaju, </a:t>
            </a:r>
            <a:r>
              <a:rPr lang="vi-VN" sz="6200" dirty="0" smtClean="0"/>
              <a:t>čime </a:t>
            </a:r>
            <a:r>
              <a:rPr lang="vi-VN" sz="6200" dirty="0"/>
              <a:t>se </a:t>
            </a:r>
            <a:r>
              <a:rPr lang="vi-VN" sz="6200" dirty="0" smtClean="0"/>
              <a:t>onemogućava </a:t>
            </a:r>
            <a:r>
              <a:rPr lang="vi-VN" sz="6200" dirty="0"/>
              <a:t>analiza</a:t>
            </a:r>
            <a:r>
              <a:rPr lang="vi-VN" sz="6200" dirty="0" smtClean="0"/>
              <a:t>.</a:t>
            </a:r>
            <a:endParaRPr lang="hr-HR" sz="6200" dirty="0" smtClean="0"/>
          </a:p>
          <a:p>
            <a:r>
              <a:rPr lang="vi-VN" sz="6200" dirty="0" smtClean="0"/>
              <a:t> </a:t>
            </a:r>
            <a:r>
              <a:rPr lang="vi-VN" sz="6200" dirty="0"/>
              <a:t>Kod ovih </a:t>
            </a:r>
            <a:r>
              <a:rPr lang="vi-VN" sz="6200" dirty="0" smtClean="0"/>
              <a:t>slučajeva </a:t>
            </a:r>
            <a:r>
              <a:rPr lang="vi-VN" sz="6200" dirty="0"/>
              <a:t>centralna zraka i </a:t>
            </a:r>
            <a:r>
              <a:rPr lang="vi-VN" sz="6200" dirty="0" smtClean="0"/>
              <a:t>vrh </a:t>
            </a:r>
            <a:r>
              <a:rPr lang="vi-VN" sz="6200" dirty="0"/>
              <a:t>tubusa prvo se centriraju prema </a:t>
            </a:r>
            <a:r>
              <a:rPr lang="vi-VN" sz="6200" dirty="0" smtClean="0"/>
              <a:t>uobičajenoj </a:t>
            </a:r>
            <a:r>
              <a:rPr lang="vi-VN" sz="6200" dirty="0"/>
              <a:t>tehnici, a zatim se izvrši dodatni pomak </a:t>
            </a:r>
            <a:r>
              <a:rPr lang="vi-VN" sz="6200" dirty="0" smtClean="0"/>
              <a:t>tubusa </a:t>
            </a:r>
            <a:r>
              <a:rPr lang="vi-VN" sz="6200" dirty="0"/>
              <a:t>za 2 do 3 mm u lijevo </a:t>
            </a:r>
            <a:r>
              <a:rPr lang="vi-VN" sz="6200" dirty="0" smtClean="0"/>
              <a:t>ili </a:t>
            </a:r>
            <a:r>
              <a:rPr lang="vi-VN" sz="6200" dirty="0"/>
              <a:t>desno tako da centralna zraka bude usmjerena </a:t>
            </a:r>
            <a:r>
              <a:rPr lang="vi-VN" sz="6200" dirty="0" smtClean="0"/>
              <a:t>izm</a:t>
            </a:r>
            <a:r>
              <a:rPr lang="hr-HR" sz="6200" dirty="0" smtClean="0"/>
              <a:t>e</a:t>
            </a:r>
            <a:r>
              <a:rPr lang="vi-VN" sz="6200" dirty="0" smtClean="0"/>
              <a:t>đu </a:t>
            </a:r>
            <a:r>
              <a:rPr lang="vi-VN" sz="6200" dirty="0"/>
              <a:t>korijenova </a:t>
            </a:r>
            <a:r>
              <a:rPr lang="vi-VN" sz="6200" dirty="0" smtClean="0"/>
              <a:t>čime </a:t>
            </a:r>
            <a:r>
              <a:rPr lang="vi-VN" sz="6200" dirty="0"/>
              <a:t>se oba prikazuju na slici. </a:t>
            </a:r>
            <a:endParaRPr lang="hr-HR" sz="6200" dirty="0" smtClean="0"/>
          </a:p>
          <a:p>
            <a:r>
              <a:rPr lang="vi-VN" sz="6200" dirty="0" smtClean="0"/>
              <a:t>Ova </a:t>
            </a:r>
            <a:r>
              <a:rPr lang="vi-VN" sz="6200" dirty="0"/>
              <a:t>tehnika </a:t>
            </a:r>
            <a:r>
              <a:rPr lang="vi-VN" sz="6200" dirty="0" smtClean="0"/>
              <a:t>pretežno </a:t>
            </a:r>
            <a:r>
              <a:rPr lang="vi-VN" sz="6200" dirty="0"/>
              <a:t>se koristi kod snimanja dvokorijenskih i </a:t>
            </a:r>
            <a:r>
              <a:rPr lang="vi-VN" sz="6200" dirty="0" smtClean="0"/>
              <a:t>trokorijenskih </a:t>
            </a:r>
            <a:r>
              <a:rPr lang="vi-VN" sz="6200" dirty="0"/>
              <a:t>zuba u gornjoj </a:t>
            </a:r>
            <a:r>
              <a:rPr lang="vi-VN" sz="6200" dirty="0" smtClean="0"/>
              <a:t>čeljusti</a:t>
            </a:r>
            <a:r>
              <a:rPr lang="vi-VN" sz="6200" dirty="0"/>
              <a:t>.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Kose slike donje </a:t>
            </a:r>
            <a:r>
              <a:rPr lang="nb-NO" dirty="0" smtClean="0"/>
              <a:t>čeljusti </a:t>
            </a:r>
            <a:r>
              <a:rPr lang="nb-NO" dirty="0"/>
              <a:t/>
            </a:r>
            <a:br>
              <a:rPr lang="nb-NO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Kose slike donje </a:t>
            </a:r>
            <a:r>
              <a:rPr lang="hr-HR" dirty="0" smtClean="0"/>
              <a:t>čeljusti </a:t>
            </a:r>
            <a:r>
              <a:rPr lang="hr-HR" dirty="0"/>
              <a:t>upotrebljavaju se u analizi mandibule jer </a:t>
            </a:r>
            <a:r>
              <a:rPr lang="hr-HR" dirty="0" smtClean="0"/>
              <a:t>omogućuju </a:t>
            </a:r>
            <a:r>
              <a:rPr lang="hr-HR" dirty="0"/>
              <a:t>detaljan prikaz koštane strukture </a:t>
            </a:r>
            <a:r>
              <a:rPr lang="hr-HR" dirty="0" smtClean="0"/>
              <a:t>kao </a:t>
            </a:r>
            <a:r>
              <a:rPr lang="hr-HR" dirty="0"/>
              <a:t>i radiografski prikaz </a:t>
            </a:r>
            <a:r>
              <a:rPr lang="hr-HR" dirty="0" smtClean="0"/>
              <a:t>različitih </a:t>
            </a:r>
            <a:r>
              <a:rPr lang="hr-HR" dirty="0"/>
              <a:t>procesa unutar </a:t>
            </a:r>
            <a:r>
              <a:rPr lang="hr-HR" dirty="0" smtClean="0"/>
              <a:t>različitih </a:t>
            </a:r>
            <a:r>
              <a:rPr lang="hr-HR" dirty="0"/>
              <a:t>djelova mandibule. </a:t>
            </a:r>
            <a:r>
              <a:rPr lang="hr-HR" dirty="0" smtClean="0"/>
              <a:t>Najčešće </a:t>
            </a:r>
            <a:r>
              <a:rPr lang="hr-HR" dirty="0"/>
              <a:t>su to </a:t>
            </a:r>
            <a:r>
              <a:rPr lang="hr-HR" dirty="0" smtClean="0"/>
              <a:t>cistične </a:t>
            </a:r>
            <a:r>
              <a:rPr lang="hr-HR" dirty="0"/>
              <a:t>promjene </a:t>
            </a:r>
            <a:r>
              <a:rPr lang="hr-HR" dirty="0" smtClean="0"/>
              <a:t>izražene </a:t>
            </a:r>
            <a:r>
              <a:rPr lang="hr-HR" dirty="0"/>
              <a:t>na kostima, lokalne manifestacije </a:t>
            </a:r>
            <a:r>
              <a:rPr lang="hr-HR" dirty="0" smtClean="0"/>
              <a:t>bolesti,kongenitalni </a:t>
            </a:r>
            <a:r>
              <a:rPr lang="hr-HR" dirty="0"/>
              <a:t>deformiteti i frakture.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INTRAORALNE TEHNIKE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INTRAORALNA RETROALVEOLARNA SLIKA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dental-xra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357430"/>
            <a:ext cx="54229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62500" lnSpcReduction="20000"/>
          </a:bodyPr>
          <a:lstStyle/>
          <a:p>
            <a:r>
              <a:rPr lang="hr-HR" sz="5100" dirty="0"/>
              <a:t>Temeljna tehnika za slikanje zubnog rendgenograma </a:t>
            </a:r>
            <a:r>
              <a:rPr lang="hr-HR" sz="5100" dirty="0" smtClean="0"/>
              <a:t>je </a:t>
            </a:r>
            <a:r>
              <a:rPr lang="hr-HR" sz="5100" dirty="0"/>
              <a:t>intraoralna retroalveolarna slika s filmom </a:t>
            </a:r>
            <a:r>
              <a:rPr lang="hr-HR" sz="5100" dirty="0" smtClean="0"/>
              <a:t>veličine </a:t>
            </a:r>
            <a:r>
              <a:rPr lang="hr-HR" sz="5100" dirty="0"/>
              <a:t>2x3 i </a:t>
            </a:r>
            <a:r>
              <a:rPr lang="hr-HR" sz="5100" dirty="0" smtClean="0"/>
              <a:t>3x4 </a:t>
            </a:r>
            <a:r>
              <a:rPr lang="hr-HR" sz="5100" dirty="0"/>
              <a:t>cm na kojoj su prikazana dva do tri zuba</a:t>
            </a:r>
            <a:r>
              <a:rPr lang="hr-HR" sz="5100" dirty="0" smtClean="0"/>
              <a:t>.</a:t>
            </a:r>
          </a:p>
          <a:p>
            <a:r>
              <a:rPr lang="hr-HR" sz="5100" dirty="0" smtClean="0"/>
              <a:t> </a:t>
            </a:r>
            <a:r>
              <a:rPr lang="hr-HR" sz="5100" dirty="0"/>
              <a:t>Za </a:t>
            </a:r>
            <a:r>
              <a:rPr lang="hr-HR" sz="5100" dirty="0" smtClean="0"/>
              <a:t>incizive </a:t>
            </a:r>
            <a:r>
              <a:rPr lang="hr-HR" sz="5100" dirty="0"/>
              <a:t>i kanine filmovi se postavljaju </a:t>
            </a:r>
            <a:r>
              <a:rPr lang="hr-HR" sz="5100" dirty="0" smtClean="0"/>
              <a:t>uspravno</a:t>
            </a:r>
          </a:p>
          <a:p>
            <a:r>
              <a:rPr lang="hr-HR" sz="5100" dirty="0" smtClean="0"/>
              <a:t> za </a:t>
            </a:r>
            <a:r>
              <a:rPr lang="hr-HR" sz="5100" dirty="0"/>
              <a:t>prikaz </a:t>
            </a:r>
            <a:r>
              <a:rPr lang="hr-HR" sz="5100" dirty="0" smtClean="0"/>
              <a:t>premolara</a:t>
            </a:r>
            <a:r>
              <a:rPr lang="hr-HR" sz="5100" dirty="0"/>
              <a:t>, i molara filmovi su u ustima smješteni </a:t>
            </a:r>
            <a:r>
              <a:rPr lang="hr-HR" sz="5100" dirty="0" smtClean="0"/>
              <a:t>poprečno </a:t>
            </a:r>
            <a:r>
              <a:rPr lang="hr-HR" sz="5100" dirty="0"/>
              <a:t>dužom osovinom. </a:t>
            </a:r>
            <a:endParaRPr lang="hr-HR" sz="5100" dirty="0" smtClean="0"/>
          </a:p>
          <a:p>
            <a:r>
              <a:rPr lang="hr-HR" sz="5100" dirty="0" smtClean="0"/>
              <a:t>Intraoralnim </a:t>
            </a:r>
            <a:r>
              <a:rPr lang="hr-HR" sz="5100" dirty="0"/>
              <a:t>retroalveolarnim </a:t>
            </a:r>
            <a:r>
              <a:rPr lang="hr-HR" sz="5100" dirty="0" smtClean="0"/>
              <a:t>filmom prikazuje </a:t>
            </a:r>
            <a:r>
              <a:rPr lang="hr-HR" sz="5100" dirty="0"/>
              <a:t>se zub u cijeloj svojoj dužini sa </a:t>
            </a:r>
            <a:r>
              <a:rPr lang="hr-HR" sz="5100" dirty="0" smtClean="0"/>
              <a:t>prikazom krune,vrata i korijena zuba. Ova </a:t>
            </a:r>
            <a:r>
              <a:rPr lang="hr-HR" sz="4500" dirty="0" smtClean="0"/>
              <a:t>tehnika omogućuje </a:t>
            </a:r>
            <a:r>
              <a:rPr lang="hr-HR" sz="4500" dirty="0"/>
              <a:t>detaljnu </a:t>
            </a:r>
            <a:r>
              <a:rPr lang="hr-HR" sz="4500" dirty="0" smtClean="0"/>
              <a:t>analizu </a:t>
            </a:r>
            <a:r>
              <a:rPr lang="hr-HR" sz="4500" dirty="0"/>
              <a:t>zuba i okolne koštane strukture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shema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3800" cy="4865688"/>
          </a:xfrm>
          <a:prstGeom prst="rect">
            <a:avLst/>
          </a:prstGeom>
          <a:noFill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0638" y="1773238"/>
            <a:ext cx="4043362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724525" y="354013"/>
            <a:ext cx="277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u="sng">
                <a:latin typeface="Times New Roman" pitchFamily="18" charset="0"/>
              </a:rPr>
              <a:t>usporedna tehnika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shema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3800" cy="4589463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196975"/>
            <a:ext cx="399573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795963" y="549275"/>
            <a:ext cx="28940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2800" u="sng">
                <a:latin typeface="Times New Roman" pitchFamily="18" charset="0"/>
              </a:rPr>
              <a:t>bisekcijska tehnika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ZAGRIZNE (AKSIJALNE SNIMKE)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5x 7 cm </a:t>
            </a:r>
          </a:p>
          <a:p>
            <a:r>
              <a:rPr lang="hr-HR" dirty="0" smtClean="0"/>
              <a:t>Stavljaju se u usta zagrizom i pridruži se centralna zraka na vršak nosa (za gornju čeljust) a za donju čeljust stavimo cijev ispod brade i centriramo na meke česti (glavu zabacimo prema natrag )</a:t>
            </a:r>
          </a:p>
          <a:p>
            <a:r>
              <a:rPr lang="hr-HR" dirty="0" smtClean="0"/>
              <a:t>- služi uglavnom za analizu mekih česti dna usne šupljine jer su zubi superponirani sa kosti</a:t>
            </a:r>
          </a:p>
          <a:p>
            <a:r>
              <a:rPr lang="hr-HR" dirty="0" smtClean="0"/>
              <a:t>Za detekciju sijalolita tj kamenca u izvodnim kanalima žljezda slinovnica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okluzalmaxM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33400"/>
            <a:ext cx="5867400" cy="539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okluzmaxR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01675"/>
            <a:ext cx="7924800" cy="5599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okluzalmandM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"/>
            <a:ext cx="6754813" cy="6008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374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INTRAORALNE SNIMKE </vt:lpstr>
      <vt:lpstr>INTRAORALNE TEHNIKE</vt:lpstr>
      <vt:lpstr>Slide 3</vt:lpstr>
      <vt:lpstr>Slide 4</vt:lpstr>
      <vt:lpstr>Slide 5</vt:lpstr>
      <vt:lpstr>ZAGRIZNE (AKSIJALNE SNIMKE)</vt:lpstr>
      <vt:lpstr>Slide 7</vt:lpstr>
      <vt:lpstr>Slide 8</vt:lpstr>
      <vt:lpstr>Slide 9</vt:lpstr>
      <vt:lpstr>Slide 10</vt:lpstr>
      <vt:lpstr>Kamenac sublingvalne žljezde </vt:lpstr>
      <vt:lpstr>“bite-wing” radiogram (Raper) ili snimka ugrizom u traku (krilce)</vt:lpstr>
      <vt:lpstr>Slide 13</vt:lpstr>
      <vt:lpstr>Slide 14</vt:lpstr>
      <vt:lpstr>Posebna ekscentrična tehnika snimanja. </vt:lpstr>
      <vt:lpstr>Kose slike donje čeljusti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INTRAORALNE SNIMKE</dc:title>
  <dc:creator>Korisnik</dc:creator>
  <cp:lastModifiedBy>Korisnik</cp:lastModifiedBy>
  <cp:revision>12</cp:revision>
  <dcterms:created xsi:type="dcterms:W3CDTF">2014-10-11T15:32:58Z</dcterms:created>
  <dcterms:modified xsi:type="dcterms:W3CDTF">2014-10-11T17:27:43Z</dcterms:modified>
</cp:coreProperties>
</file>