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0" r:id="rId6"/>
    <p:sldId id="266" r:id="rId7"/>
    <p:sldId id="261" r:id="rId8"/>
    <p:sldId id="259" r:id="rId9"/>
    <p:sldId id="267" r:id="rId10"/>
    <p:sldId id="262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11213-AAC2-484F-9E58-601C4EAD2DDA}" type="datetimeFigureOut">
              <a:rPr lang="sr-Latn-CS" smtClean="0"/>
              <a:pPr/>
              <a:t>15.9.2014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A4348-74F1-47C1-A022-34767733139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11213-AAC2-484F-9E58-601C4EAD2DDA}" type="datetimeFigureOut">
              <a:rPr lang="sr-Latn-CS" smtClean="0"/>
              <a:pPr/>
              <a:t>15.9.2014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A4348-74F1-47C1-A022-34767733139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11213-AAC2-484F-9E58-601C4EAD2DDA}" type="datetimeFigureOut">
              <a:rPr lang="sr-Latn-CS" smtClean="0"/>
              <a:pPr/>
              <a:t>15.9.2014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A4348-74F1-47C1-A022-34767733139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11213-AAC2-484F-9E58-601C4EAD2DDA}" type="datetimeFigureOut">
              <a:rPr lang="sr-Latn-CS" smtClean="0"/>
              <a:pPr/>
              <a:t>15.9.2014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A4348-74F1-47C1-A022-34767733139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11213-AAC2-484F-9E58-601C4EAD2DDA}" type="datetimeFigureOut">
              <a:rPr lang="sr-Latn-CS" smtClean="0"/>
              <a:pPr/>
              <a:t>15.9.2014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A4348-74F1-47C1-A022-34767733139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11213-AAC2-484F-9E58-601C4EAD2DDA}" type="datetimeFigureOut">
              <a:rPr lang="sr-Latn-CS" smtClean="0"/>
              <a:pPr/>
              <a:t>15.9.2014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A4348-74F1-47C1-A022-34767733139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11213-AAC2-484F-9E58-601C4EAD2DDA}" type="datetimeFigureOut">
              <a:rPr lang="sr-Latn-CS" smtClean="0"/>
              <a:pPr/>
              <a:t>15.9.2014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A4348-74F1-47C1-A022-34767733139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11213-AAC2-484F-9E58-601C4EAD2DDA}" type="datetimeFigureOut">
              <a:rPr lang="sr-Latn-CS" smtClean="0"/>
              <a:pPr/>
              <a:t>15.9.2014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A4348-74F1-47C1-A022-34767733139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11213-AAC2-484F-9E58-601C4EAD2DDA}" type="datetimeFigureOut">
              <a:rPr lang="sr-Latn-CS" smtClean="0"/>
              <a:pPr/>
              <a:t>15.9.2014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A4348-74F1-47C1-A022-34767733139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11213-AAC2-484F-9E58-601C4EAD2DDA}" type="datetimeFigureOut">
              <a:rPr lang="sr-Latn-CS" smtClean="0"/>
              <a:pPr/>
              <a:t>15.9.2014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A4348-74F1-47C1-A022-34767733139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11213-AAC2-484F-9E58-601C4EAD2DDA}" type="datetimeFigureOut">
              <a:rPr lang="sr-Latn-CS" smtClean="0"/>
              <a:pPr/>
              <a:t>15.9.2014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A4348-74F1-47C1-A022-34767733139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11213-AAC2-484F-9E58-601C4EAD2DDA}" type="datetimeFigureOut">
              <a:rPr lang="sr-Latn-CS" smtClean="0"/>
              <a:pPr/>
              <a:t>15.9.2014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A4348-74F1-47C1-A022-347677331391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Definicije......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4678" y="3286124"/>
            <a:ext cx="2095500" cy="21812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 početku : cijev s visokim naponom koji je stvarao rtg zraku -pacijent –ploča platincijanida</a:t>
            </a:r>
          </a:p>
          <a:p>
            <a:r>
              <a:rPr lang="hr-HR" dirty="0" smtClean="0"/>
              <a:t>Ploča je svjetlucala i crtali su se obrisi organa na ploču</a:t>
            </a:r>
          </a:p>
          <a:p>
            <a:r>
              <a:rPr lang="hr-HR" dirty="0" smtClean="0"/>
              <a:t>Zrake prolaze kroz pacijenta i tamo se oslabljuju ovisno o materiji kroz koju prolaze i zacrnjuju Rtg film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Veća količina zraka = VEĆE ZACRNJENJE </a:t>
            </a:r>
          </a:p>
          <a:p>
            <a:pPr>
              <a:buNone/>
            </a:pPr>
            <a:r>
              <a:rPr lang="hr-HR" dirty="0" smtClean="0"/>
              <a:t>Što je crno na slici???</a:t>
            </a:r>
            <a:endParaRPr lang="hr-HR" dirty="0"/>
          </a:p>
        </p:txBody>
      </p:sp>
      <p:pic>
        <p:nvPicPr>
          <p:cNvPr id="4" name="Picture 3" descr="digital-dental-x-ray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26" y="3643314"/>
            <a:ext cx="3000396" cy="2181229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Čvrsta materija npr. kost /struktura zuba apsorbira zrake : IMAMO SJENU TJ BJELINU </a:t>
            </a:r>
          </a:p>
          <a:p>
            <a:r>
              <a:rPr lang="hr-HR" dirty="0" smtClean="0"/>
              <a:t>Što je bijelo/sivo na slici ??</a:t>
            </a:r>
          </a:p>
          <a:p>
            <a:endParaRPr lang="hr-HR" dirty="0"/>
          </a:p>
        </p:txBody>
      </p:sp>
      <p:pic>
        <p:nvPicPr>
          <p:cNvPr id="4" name="Picture 3" descr="digital-dental-x-ray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64" y="3714752"/>
            <a:ext cx="3429024" cy="2109791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2 tjedna nakon što je W. Roendgen publicirao svoj rad , njemački stomatolog napravio je prvi dentalni radiograf </a:t>
            </a:r>
          </a:p>
          <a:p>
            <a:r>
              <a:rPr lang="hr-HR" dirty="0" smtClean="0"/>
              <a:t>Kako? </a:t>
            </a:r>
          </a:p>
          <a:p>
            <a:r>
              <a:rPr lang="hr-HR" dirty="0" smtClean="0"/>
              <a:t>Tako da je usmjerio cijev sa rendgenskim zrakama 25 min!!!! U usta i u ustima imao malu staklenu fotografsku ploču omotanu u gumu </a:t>
            </a:r>
            <a:endParaRPr lang="hr-H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Content Placeholder 3" descr="1-dental-radiology-38-63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7841" y="1600200"/>
            <a:ext cx="6028318" cy="4525963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Definicija X-zrake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Ona kao i svjetlosna zraka spada u elektromagnetska zračenja ( x zraka ima veću energiju i manju valnu duljinu)</a:t>
            </a:r>
          </a:p>
          <a:p>
            <a:r>
              <a:rPr lang="hr-HR" dirty="0" smtClean="0"/>
              <a:t>Nevidljive su, prodorne i putuju istom brzinom kao svjetlosne zrake </a:t>
            </a:r>
          </a:p>
          <a:p>
            <a:r>
              <a:rPr lang="hr-HR" dirty="0" smtClean="0"/>
              <a:t>U elektromagnetska zračenja spadaju i infracrveno zračenje, i gama zrake, i ultraljubičasto zračenje i radiovalovi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Karakteristike x –zraka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1. imaju jako malu valnu dužinu : što se valna duljina smanjuje to se moć prodiranja povećava. Moć prodiranja ovisi i o atomskoj nabijenosti objekta , debljini objekta i njegovoj gustoći</a:t>
            </a:r>
          </a:p>
          <a:p>
            <a:r>
              <a:rPr lang="hr-HR" dirty="0" smtClean="0"/>
              <a:t>2. imaju selektivnu moć prodiranja : kada x-zraka udari o objekt postoje tri mogućnosti : a) prodrijet će kroz objekt b) bit će od njega apsorbiran c) bit će od njega reflektiran </a:t>
            </a:r>
            <a:endParaRPr lang="hr-H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ental-xray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0550" y="1397000"/>
            <a:ext cx="5422900" cy="4064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RADIOLOGIJA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je znanstvena disciplina koja se bavi proučavanjem , dijagnozom i terapijskom primjenom visoko energetskog zračenja </a:t>
            </a:r>
          </a:p>
          <a:p>
            <a:r>
              <a:rPr lang="hr-HR" dirty="0" smtClean="0"/>
              <a:t>Zračenje = emisija/isijavanje i kretanje energije kroz prostor i materiju </a:t>
            </a:r>
          </a:p>
          <a:p>
            <a:r>
              <a:rPr lang="hr-HR" dirty="0" smtClean="0"/>
              <a:t>Znači obuhvaća primjenu i proučavanje ne samo rendgenskih nego i drugih elektromagnetskih i nekih korpuskularnih zračenja 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RENDGENOLOGIJA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Je nauka o svojstvima rendgenskih zraka i njihovoj primjeni u različitim strukama npr.medicini i dentalnoj medicini </a:t>
            </a:r>
          </a:p>
          <a:p>
            <a:r>
              <a:rPr lang="hr-HR" dirty="0" smtClean="0"/>
              <a:t>Rendgenske zrake = x zrake ( x kao nepoznanica ; otkrio njemački fizičar 1985 g Wilhelm Konrad Roentgen 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RADIOGRAFIJA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Stvaranje snimaka pomoću rendgenskih zraka tj uređaja </a:t>
            </a:r>
          </a:p>
          <a:p>
            <a:endParaRPr lang="hr-HR" dirty="0"/>
          </a:p>
          <a:p>
            <a:pPr algn="ctr"/>
            <a:r>
              <a:rPr lang="hr-HR" dirty="0" smtClean="0"/>
              <a:t>RADIOGRAM </a:t>
            </a:r>
          </a:p>
          <a:p>
            <a:r>
              <a:rPr lang="hr-HR" dirty="0" smtClean="0"/>
              <a:t>= RENDGENOGRAM = RENDGENSKA SLIKA 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  slika stvorena pomoću rendgenskih zraka tj uređaja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100" dirty="0" smtClean="0"/>
              <a:t>Slikovni prikaz ljudskog tijela u medicini</a:t>
            </a:r>
            <a:br>
              <a:rPr lang="hr-HR" sz="3100" dirty="0" smtClean="0"/>
            </a:br>
            <a:r>
              <a:rPr lang="hr-HR" sz="3100" dirty="0" smtClean="0"/>
              <a:t>     obuhvaća </a:t>
            </a:r>
            <a:r>
              <a:rPr lang="hr-HR" sz="3100" b="1" i="1" dirty="0" smtClean="0">
                <a:solidFill>
                  <a:srgbClr val="FF0000"/>
                </a:solidFill>
              </a:rPr>
              <a:t>radiološke metode </a:t>
            </a:r>
            <a:r>
              <a:rPr lang="hr-HR" sz="3100" dirty="0" smtClean="0"/>
              <a:t>poput 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b="1" dirty="0" smtClean="0"/>
              <a:t>radiografije </a:t>
            </a:r>
            <a:r>
              <a:rPr lang="hr-HR" b="1" dirty="0"/>
              <a:t>(rendgensko snimanje), </a:t>
            </a:r>
            <a:endParaRPr lang="hr-HR" b="1" dirty="0" smtClean="0"/>
          </a:p>
          <a:p>
            <a:r>
              <a:rPr lang="hr-HR" dirty="0" smtClean="0"/>
              <a:t>Dijaskopije (isijavanje ) </a:t>
            </a:r>
            <a:endParaRPr lang="hr-HR" dirty="0"/>
          </a:p>
          <a:p>
            <a:r>
              <a:rPr lang="hr-HR" dirty="0" smtClean="0"/>
              <a:t>angiografije </a:t>
            </a:r>
            <a:r>
              <a:rPr lang="hr-HR" dirty="0"/>
              <a:t>(slikovni prikaz krvnih </a:t>
            </a:r>
            <a:r>
              <a:rPr lang="hr-HR" dirty="0" smtClean="0"/>
              <a:t>žila),</a:t>
            </a:r>
          </a:p>
          <a:p>
            <a:r>
              <a:rPr lang="hr-HR" dirty="0" smtClean="0"/>
              <a:t> </a:t>
            </a:r>
            <a:r>
              <a:rPr lang="hr-HR" b="1" dirty="0"/>
              <a:t>kompjutorske </a:t>
            </a:r>
            <a:r>
              <a:rPr lang="hr-HR" b="1" dirty="0" smtClean="0"/>
              <a:t>tomografije</a:t>
            </a:r>
            <a:r>
              <a:rPr lang="hr-HR" b="1" dirty="0"/>
              <a:t> </a:t>
            </a:r>
            <a:endParaRPr lang="hr-HR" b="1" dirty="0" smtClean="0"/>
          </a:p>
          <a:p>
            <a:r>
              <a:rPr lang="hr-HR" b="1" dirty="0" smtClean="0"/>
              <a:t> ( CBCT = </a:t>
            </a:r>
            <a:r>
              <a:rPr lang="hr-HR" dirty="0" smtClean="0"/>
              <a:t>cone beam volume CT)</a:t>
            </a:r>
            <a:endParaRPr lang="hr-HR" b="1" dirty="0" smtClean="0"/>
          </a:p>
          <a:p>
            <a:r>
              <a:rPr lang="hr-HR" dirty="0" smtClean="0"/>
              <a:t>magnetske rezonancije </a:t>
            </a:r>
            <a:endParaRPr lang="hr-HR" dirty="0"/>
          </a:p>
          <a:p>
            <a:r>
              <a:rPr lang="hr-HR" dirty="0" smtClean="0"/>
              <a:t>  </a:t>
            </a:r>
            <a:r>
              <a:rPr lang="hr-HR" dirty="0"/>
              <a:t>ultrazvuka</a:t>
            </a:r>
            <a:r>
              <a:rPr lang="hr-HR" dirty="0" smtClean="0"/>
              <a:t>,</a:t>
            </a:r>
          </a:p>
          <a:p>
            <a:r>
              <a:rPr lang="hr-HR" dirty="0" smtClean="0"/>
              <a:t> </a:t>
            </a:r>
            <a:r>
              <a:rPr lang="hr-HR" dirty="0"/>
              <a:t>nuklearnu </a:t>
            </a:r>
            <a:r>
              <a:rPr lang="hr-HR" dirty="0" smtClean="0"/>
              <a:t>medicinu </a:t>
            </a:r>
            <a:r>
              <a:rPr lang="hr-HR" dirty="0"/>
              <a:t>i endoskopske preglede kod kojih se </a:t>
            </a:r>
            <a:r>
              <a:rPr lang="hr-HR" dirty="0" smtClean="0"/>
              <a:t>optčkim </a:t>
            </a:r>
            <a:r>
              <a:rPr lang="hr-HR" dirty="0"/>
              <a:t>instrumentima ulazi u šuplje </a:t>
            </a:r>
            <a:r>
              <a:rPr lang="hr-HR" dirty="0" smtClean="0"/>
              <a:t>organe </a:t>
            </a:r>
            <a:r>
              <a:rPr lang="hr-HR" dirty="0"/>
              <a:t>ili virtualne prostore u ljudskom tijelu. 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 </a:t>
            </a:r>
            <a:endParaRPr lang="hr-HR" dirty="0"/>
          </a:p>
        </p:txBody>
      </p:sp>
      <p:pic>
        <p:nvPicPr>
          <p:cNvPr id="4" name="Picture 3" descr="x-ray-penju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4" y="1071546"/>
            <a:ext cx="5429288" cy="438150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vi-VN" b="1" dirty="0"/>
              <a:t>Konvencionalna radiografija </a:t>
            </a:r>
            <a:r>
              <a:rPr lang="vi-VN" dirty="0"/>
              <a:t>zahtijeva </a:t>
            </a:r>
            <a:r>
              <a:rPr lang="vi-VN" dirty="0" smtClean="0"/>
              <a:t>skladištenje</a:t>
            </a:r>
            <a:r>
              <a:rPr lang="hr-HR" dirty="0" smtClean="0"/>
              <a:t> </a:t>
            </a:r>
            <a:r>
              <a:rPr lang="vi-VN" dirty="0" smtClean="0"/>
              <a:t>filmova</a:t>
            </a:r>
            <a:r>
              <a:rPr lang="vi-VN" dirty="0"/>
              <a:t>, uporabu folija koje </a:t>
            </a:r>
            <a:r>
              <a:rPr lang="vi-VN" dirty="0" smtClean="0"/>
              <a:t>se </a:t>
            </a:r>
            <a:r>
              <a:rPr lang="vi-VN" dirty="0"/>
              <a:t>moraju obnavljati u </a:t>
            </a:r>
            <a:r>
              <a:rPr lang="vi-VN" dirty="0" smtClean="0"/>
              <a:t>određenim </a:t>
            </a:r>
            <a:r>
              <a:rPr lang="vi-VN" dirty="0"/>
              <a:t>vremenskim razmacima, kazete i tamnu komoru </a:t>
            </a:r>
            <a:r>
              <a:rPr lang="vi-VN" dirty="0" smtClean="0"/>
              <a:t>zajedno </a:t>
            </a:r>
            <a:r>
              <a:rPr lang="vi-VN" dirty="0"/>
              <a:t>sa kemikalijama koje se koriste u procesu </a:t>
            </a:r>
            <a:r>
              <a:rPr lang="vi-VN" dirty="0" smtClean="0"/>
              <a:t>razvijanja </a:t>
            </a:r>
            <a:r>
              <a:rPr lang="vi-VN" dirty="0"/>
              <a:t>i fiksiranja, odnosno </a:t>
            </a:r>
            <a:r>
              <a:rPr lang="vi-VN" dirty="0" smtClean="0"/>
              <a:t>dobivanja </a:t>
            </a:r>
            <a:r>
              <a:rPr lang="vi-VN" dirty="0"/>
              <a:t>slike</a:t>
            </a:r>
            <a:r>
              <a:rPr lang="vi-VN" dirty="0" smtClean="0"/>
              <a:t>.</a:t>
            </a:r>
            <a:endParaRPr lang="hr-HR" dirty="0" smtClean="0"/>
          </a:p>
          <a:p>
            <a:r>
              <a:rPr lang="vi-VN" b="1" dirty="0" smtClean="0"/>
              <a:t>digitalna </a:t>
            </a:r>
            <a:r>
              <a:rPr lang="vi-VN" b="1" dirty="0"/>
              <a:t>radiografija </a:t>
            </a:r>
            <a:r>
              <a:rPr lang="vi-VN" dirty="0" smtClean="0"/>
              <a:t>zahtijeva uređaje za</a:t>
            </a:r>
            <a:r>
              <a:rPr lang="hr-HR" dirty="0" smtClean="0"/>
              <a:t> </a:t>
            </a:r>
            <a:r>
              <a:rPr lang="vi-VN" dirty="0" smtClean="0"/>
              <a:t>dobivanje digitalne </a:t>
            </a:r>
            <a:r>
              <a:rPr lang="vi-VN" dirty="0"/>
              <a:t>slike te poseban sustav arhiviranja i </a:t>
            </a:r>
            <a:r>
              <a:rPr lang="vi-VN" dirty="0" smtClean="0"/>
              <a:t>razmjene </a:t>
            </a:r>
            <a:r>
              <a:rPr lang="vi-VN" dirty="0"/>
              <a:t>digitalnih slika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/>
              <a:t>OTKRIĆE RTG ZRAKA 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1985 g Wilhelm Konrad Roentgen (Nobelova nagrada) ; prof fizike Univeristy of Wurzburg</a:t>
            </a:r>
          </a:p>
          <a:p>
            <a:r>
              <a:rPr lang="hr-HR" dirty="0" smtClean="0"/>
              <a:t>Revolucija u dijagnostici</a:t>
            </a:r>
          </a:p>
          <a:p>
            <a:r>
              <a:rPr lang="hr-HR" dirty="0" smtClean="0"/>
              <a:t>X zrake (rendgen zrake ) nazvao je po matematičkoj nepoznanici X </a:t>
            </a:r>
            <a:endParaRPr lang="hr-HR" dirty="0"/>
          </a:p>
        </p:txBody>
      </p:sp>
      <p:pic>
        <p:nvPicPr>
          <p:cNvPr id="4" name="Picture 3" descr="indeksira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5074" y="214290"/>
            <a:ext cx="2533650" cy="1357323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Filmić </a:t>
            </a:r>
            <a:r>
              <a:rPr lang="hr-HR" dirty="0" smtClean="0">
                <a:sym typeface="Wingdings" pitchFamily="2" charset="2"/>
              </a:rPr>
              <a:t></a:t>
            </a:r>
            <a:endParaRPr lang="hr-HR" dirty="0"/>
          </a:p>
        </p:txBody>
      </p:sp>
      <p:pic>
        <p:nvPicPr>
          <p:cNvPr id="4" name="Content Placeholder 3" descr="kin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71736" y="2214554"/>
            <a:ext cx="3929089" cy="3214709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1365</TotalTime>
  <Words>499</Words>
  <Application>Microsoft Office PowerPoint</Application>
  <PresentationFormat>On-screen Show (4:3)</PresentationFormat>
  <Paragraphs>49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Definicije......</vt:lpstr>
      <vt:lpstr>RADIOLOGIJA </vt:lpstr>
      <vt:lpstr>RENDGENOLOGIJA </vt:lpstr>
      <vt:lpstr>RADIOGRAFIJA </vt:lpstr>
      <vt:lpstr>Slikovni prikaz ljudskog tijela u medicini      obuhvaća radiološke metode poput  </vt:lpstr>
      <vt:lpstr> </vt:lpstr>
      <vt:lpstr>Slide 7</vt:lpstr>
      <vt:lpstr>OTKRIĆE RTG ZRAKA  </vt:lpstr>
      <vt:lpstr>Filmić </vt:lpstr>
      <vt:lpstr>Slide 10</vt:lpstr>
      <vt:lpstr>Slide 11</vt:lpstr>
      <vt:lpstr>Slide 12</vt:lpstr>
      <vt:lpstr>Slide 13</vt:lpstr>
      <vt:lpstr>Slide 14</vt:lpstr>
      <vt:lpstr>Definicija X-zrake </vt:lpstr>
      <vt:lpstr>Karakteristike x –zraka </vt:lpstr>
      <vt:lpstr>Slide 17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Definicije......</dc:title>
  <dc:creator>Korisnik</dc:creator>
  <cp:lastModifiedBy>Korisnik</cp:lastModifiedBy>
  <cp:revision>138</cp:revision>
  <dcterms:created xsi:type="dcterms:W3CDTF">2014-09-14T21:26:21Z</dcterms:created>
  <dcterms:modified xsi:type="dcterms:W3CDTF">2014-09-15T20:23:26Z</dcterms:modified>
</cp:coreProperties>
</file>